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7" r:id="rId14"/>
    <p:sldId id="268" r:id="rId15"/>
    <p:sldId id="269" r:id="rId16"/>
    <p:sldId id="270" r:id="rId17"/>
    <p:sldId id="272" r:id="rId18"/>
    <p:sldId id="274" r:id="rId19"/>
    <p:sldId id="273" r:id="rId20"/>
    <p:sldId id="275" r:id="rId21"/>
    <p:sldId id="276" r:id="rId22"/>
    <p:sldId id="278" r:id="rId23"/>
  </p:sldIdLst>
  <p:sldSz cx="18288000" cy="10287000"/>
  <p:notesSz cx="6858000" cy="9144000"/>
  <p:embeddedFontLst>
    <p:embeddedFont>
      <p:font typeface="Archivo Black" panose="020B0604020202020204" charset="0"/>
      <p:regular r:id="rId25"/>
    </p:embeddedFont>
    <p:embeddedFont>
      <p:font typeface="Arial Black" panose="020B0A04020102020204" pitchFamily="34" charset="0"/>
      <p:bold r:id="rId26"/>
    </p:embeddedFont>
    <p:embeddedFont>
      <p:font typeface="DM Sans" panose="020B0604020202020204" charset="0"/>
      <p:regular r:id="rId27"/>
    </p:embeddedFont>
    <p:embeddedFont>
      <p:font typeface="DM Sans Bold" panose="020B0604020202020204" charset="0"/>
      <p:regular r:id="rId28"/>
    </p:embeddedFont>
    <p:embeddedFont>
      <p:font typeface="Montserrat Classic" panose="020B0604020202020204" charset="0"/>
      <p:regular r:id="rId29"/>
    </p:embeddedFont>
    <p:embeddedFont>
      <p:font typeface="Montserrat Classic Bold" panose="020B0604020202020204" charset="0"/>
      <p:regular r:id="rId30"/>
    </p:embeddedFont>
    <p:embeddedFont>
      <p:font typeface="Montserrat Light" panose="020B0604020202020204" charset="0"/>
      <p:regular r:id="rId31"/>
    </p:embeddedFont>
    <p:embeddedFont>
      <p:font typeface="Montserrat Light Bold" panose="020B0604020202020204" charset="0"/>
      <p:regular r:id="rId32"/>
    </p:embeddedFont>
    <p:embeddedFont>
      <p:font typeface="Open Sauce" panose="020B0604020202020204" charset="0"/>
      <p:regular r:id="rId33"/>
    </p:embeddedFont>
    <p:embeddedFont>
      <p:font typeface="Oswald Bold" panose="020B0604020202020204"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91" autoAdjust="0"/>
    <p:restoredTop sz="94622" autoAdjust="0"/>
  </p:normalViewPr>
  <p:slideViewPr>
    <p:cSldViewPr>
      <p:cViewPr varScale="1">
        <p:scale>
          <a:sx n="52" d="100"/>
          <a:sy n="52" d="100"/>
        </p:scale>
        <p:origin x="989"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svg>
</file>

<file path=ppt/media/image11.png>
</file>

<file path=ppt/media/image12.svg>
</file>

<file path=ppt/media/image13.png>
</file>

<file path=ppt/media/image14.svg>
</file>

<file path=ppt/media/image15.gif>
</file>

<file path=ppt/media/image16.jpeg>
</file>

<file path=ppt/media/image17.jpe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jpeg>
</file>

<file path=ppt/media/image47.png>
</file>

<file path=ppt/media/image48.jpeg>
</file>

<file path=ppt/media/image49.jpeg>
</file>

<file path=ppt/media/image5.png>
</file>

<file path=ppt/media/image50.png>
</file>

<file path=ppt/media/image51.png>
</file>

<file path=ppt/media/image52.png>
</file>

<file path=ppt/media/image53.png>
</file>

<file path=ppt/media/image54.png>
</file>

<file path=ppt/media/image55.jpg>
</file>

<file path=ppt/media/image56.jpg>
</file>

<file path=ppt/media/image57.jpg>
</file>

<file path=ppt/media/image58.png>
</file>

<file path=ppt/media/image59.jpg>
</file>

<file path=ppt/media/image6.svg>
</file>

<file path=ppt/media/image60.jpg>
</file>

<file path=ppt/media/image61.jpg>
</file>

<file path=ppt/media/image62.png>
</file>

<file path=ppt/media/image63.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FD844B-B31A-483E-B6DE-2B7AACA16A4C}" type="datetimeFigureOut">
              <a:rPr lang="fr-FR" smtClean="0"/>
              <a:t>29/06/2024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6C8DCC-D3EF-4057-A4BB-B47A9A343E1D}" type="slidenum">
              <a:rPr lang="fr-FR" smtClean="0"/>
              <a:t>‹N°›</a:t>
            </a:fld>
            <a:endParaRPr lang="fr-FR"/>
          </a:p>
        </p:txBody>
      </p:sp>
    </p:spTree>
    <p:extLst>
      <p:ext uri="{BB962C8B-B14F-4D97-AF65-F5344CB8AC3E}">
        <p14:creationId xmlns:p14="http://schemas.microsoft.com/office/powerpoint/2010/main" val="128897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F06C8DCC-D3EF-4057-A4BB-B47A9A343E1D}" type="slidenum">
              <a:rPr lang="fr-FR" smtClean="0"/>
              <a:t>13</a:t>
            </a:fld>
            <a:endParaRPr lang="fr-FR"/>
          </a:p>
        </p:txBody>
      </p:sp>
    </p:spTree>
    <p:extLst>
      <p:ext uri="{BB962C8B-B14F-4D97-AF65-F5344CB8AC3E}">
        <p14:creationId xmlns:p14="http://schemas.microsoft.com/office/powerpoint/2010/main" val="2731382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8.png"/><Relationship Id="rId7" Type="http://schemas.openxmlformats.org/officeDocument/2006/relationships/image" Target="../media/image4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0.png"/><Relationship Id="rId11" Type="http://schemas.openxmlformats.org/officeDocument/2006/relationships/image" Target="../media/image45.svg"/><Relationship Id="rId5" Type="http://schemas.openxmlformats.org/officeDocument/2006/relationships/image" Target="../media/image7.png"/><Relationship Id="rId10" Type="http://schemas.openxmlformats.org/officeDocument/2006/relationships/image" Target="../media/image44.png"/><Relationship Id="rId4" Type="http://schemas.openxmlformats.org/officeDocument/2006/relationships/image" Target="../media/image39.svg"/><Relationship Id="rId9" Type="http://schemas.openxmlformats.org/officeDocument/2006/relationships/image" Target="../media/image43.svg"/></Relationships>
</file>

<file path=ppt/slides/_rels/slide12.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3.svg"/></Relationships>
</file>

<file path=ppt/slides/_rels/slide13.xml.rels><?xml version="1.0" encoding="UTF-8" standalone="yes"?>
<Relationships xmlns="http://schemas.openxmlformats.org/package/2006/relationships"><Relationship Id="rId8" Type="http://schemas.openxmlformats.org/officeDocument/2006/relationships/image" Target="../media/image51.png"/><Relationship Id="rId3" Type="http://schemas.openxmlformats.org/officeDocument/2006/relationships/image" Target="../media/image46.jpeg"/><Relationship Id="rId7" Type="http://schemas.openxmlformats.org/officeDocument/2006/relationships/image" Target="../media/image50.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9.jpeg"/><Relationship Id="rId5" Type="http://schemas.openxmlformats.org/officeDocument/2006/relationships/image" Target="../media/image48.jpeg"/><Relationship Id="rId4" Type="http://schemas.openxmlformats.org/officeDocument/2006/relationships/image" Target="../media/image47.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6.jpg"/><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jpg"/><Relationship Id="rId1" Type="http://schemas.openxmlformats.org/officeDocument/2006/relationships/slideLayout" Target="../slideLayouts/slideLayout7.xml"/><Relationship Id="rId5" Type="http://schemas.openxmlformats.org/officeDocument/2006/relationships/image" Target="../media/image60.jpg"/><Relationship Id="rId4" Type="http://schemas.openxmlformats.org/officeDocument/2006/relationships/image" Target="../media/image59.jpg"/></Relationships>
</file>

<file path=ppt/slides/_rels/slide19.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image" Target="../media/image57.jpg"/><Relationship Id="rId1" Type="http://schemas.openxmlformats.org/officeDocument/2006/relationships/slideLayout" Target="../slideLayouts/slideLayout7.xml"/><Relationship Id="rId5" Type="http://schemas.openxmlformats.org/officeDocument/2006/relationships/image" Target="../media/image61.jpg"/><Relationship Id="rId4" Type="http://schemas.openxmlformats.org/officeDocument/2006/relationships/image" Target="../media/image60.jp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60.jpg"/><Relationship Id="rId2" Type="http://schemas.openxmlformats.org/officeDocument/2006/relationships/image" Target="../media/image58.png"/><Relationship Id="rId1" Type="http://schemas.openxmlformats.org/officeDocument/2006/relationships/slideLayout" Target="../slideLayouts/slideLayout7.xml"/><Relationship Id="rId5" Type="http://schemas.openxmlformats.org/officeDocument/2006/relationships/image" Target="../media/image59.jpg"/><Relationship Id="rId4" Type="http://schemas.openxmlformats.org/officeDocument/2006/relationships/image" Target="../media/image62.png"/></Relationships>
</file>

<file path=ppt/slides/_rels/slide2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58.png"/><Relationship Id="rId1" Type="http://schemas.openxmlformats.org/officeDocument/2006/relationships/slideLayout" Target="../slideLayouts/slideLayout7.xml"/><Relationship Id="rId4" Type="http://schemas.openxmlformats.org/officeDocument/2006/relationships/image" Target="../media/image63.png"/></Relationships>
</file>

<file path=ppt/slides/_rels/slide22.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image" Target="../media/image7.png"/><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gif"/><Relationship Id="rId5" Type="http://schemas.openxmlformats.org/officeDocument/2006/relationships/image" Target="../media/image14.sv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7.jpeg"/><Relationship Id="rId4" Type="http://schemas.openxmlformats.org/officeDocument/2006/relationships/image" Target="../media/image16.jpeg"/></Relationships>
</file>

<file path=ppt/slides/_rels/slide6.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8" Type="http://schemas.openxmlformats.org/officeDocument/2006/relationships/image" Target="../media/image27.svg"/><Relationship Id="rId13" Type="http://schemas.openxmlformats.org/officeDocument/2006/relationships/image" Target="../media/image2.pn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5.svg"/><Relationship Id="rId11" Type="http://schemas.openxmlformats.org/officeDocument/2006/relationships/image" Target="../media/image30.pn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svg"/><Relationship Id="rId9" Type="http://schemas.openxmlformats.org/officeDocument/2006/relationships/image" Target="../media/image28.png"/><Relationship Id="rId14" Type="http://schemas.openxmlformats.org/officeDocument/2006/relationships/image" Target="../media/image3.svg"/></Relationships>
</file>

<file path=ppt/slides/_rels/slide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3.svg"/></Relationships>
</file>

<file path=ppt/slides/_rels/slide9.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4916" y="11386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7659121">
            <a:off x="15091031" y="5585714"/>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4506401" y="-4160558"/>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4005198" y="2970983"/>
            <a:ext cx="10277603" cy="4463562"/>
            <a:chOff x="0" y="0"/>
            <a:chExt cx="1895495" cy="812800"/>
          </a:xfrm>
        </p:grpSpPr>
        <p:sp>
          <p:nvSpPr>
            <p:cNvPr id="6" name="Freeform 6"/>
            <p:cNvSpPr/>
            <p:nvPr/>
          </p:nvSpPr>
          <p:spPr>
            <a:xfrm>
              <a:off x="0" y="0"/>
              <a:ext cx="1895495" cy="812800"/>
            </a:xfrm>
            <a:custGeom>
              <a:avLst/>
              <a:gdLst/>
              <a:ahLst/>
              <a:cxnLst/>
              <a:rect l="l" t="t" r="r" b="b"/>
              <a:pathLst>
                <a:path w="1895495" h="812800">
                  <a:moveTo>
                    <a:pt x="0" y="0"/>
                  </a:moveTo>
                  <a:lnTo>
                    <a:pt x="1895495" y="0"/>
                  </a:lnTo>
                  <a:lnTo>
                    <a:pt x="1895495" y="812800"/>
                  </a:lnTo>
                  <a:lnTo>
                    <a:pt x="0" y="812800"/>
                  </a:lnTo>
                  <a:close/>
                </a:path>
              </a:pathLst>
            </a:custGeom>
            <a:solidFill>
              <a:srgbClr val="000000">
                <a:alpha val="0"/>
              </a:srgbClr>
            </a:solidFill>
            <a:ln w="38100" cap="sq">
              <a:solidFill>
                <a:srgbClr val="000000"/>
              </a:solidFill>
              <a:prstDash val="solid"/>
              <a:miter/>
            </a:ln>
          </p:spPr>
        </p:sp>
        <p:sp>
          <p:nvSpPr>
            <p:cNvPr id="7" name="TextBox 7"/>
            <p:cNvSpPr txBox="1"/>
            <p:nvPr/>
          </p:nvSpPr>
          <p:spPr>
            <a:xfrm>
              <a:off x="0" y="-19050"/>
              <a:ext cx="1895495" cy="831850"/>
            </a:xfrm>
            <a:prstGeom prst="rect">
              <a:avLst/>
            </a:prstGeom>
          </p:spPr>
          <p:txBody>
            <a:bodyPr lIns="50800" tIns="50800" rIns="50800" bIns="50800" rtlCol="0" anchor="ctr"/>
            <a:lstStyle/>
            <a:p>
              <a:pPr algn="ctr">
                <a:lnSpc>
                  <a:spcPts val="2859"/>
                </a:lnSpc>
              </a:pPr>
              <a:endParaRPr/>
            </a:p>
          </p:txBody>
        </p:sp>
      </p:grpSp>
      <p:sp>
        <p:nvSpPr>
          <p:cNvPr id="8" name="TextBox 8"/>
          <p:cNvSpPr txBox="1"/>
          <p:nvPr/>
        </p:nvSpPr>
        <p:spPr>
          <a:xfrm>
            <a:off x="2722806" y="2784370"/>
            <a:ext cx="12842388" cy="4626744"/>
          </a:xfrm>
          <a:prstGeom prst="rect">
            <a:avLst/>
          </a:prstGeom>
        </p:spPr>
        <p:txBody>
          <a:bodyPr lIns="0" tIns="0" rIns="0" bIns="0" rtlCol="0" anchor="t">
            <a:spAutoFit/>
          </a:bodyPr>
          <a:lstStyle/>
          <a:p>
            <a:pPr algn="ctr">
              <a:lnSpc>
                <a:spcPts val="18545"/>
              </a:lnSpc>
            </a:pPr>
            <a:r>
              <a:rPr lang="en-US" sz="13438" spc="1316" dirty="0">
                <a:solidFill>
                  <a:srgbClr val="231F20"/>
                </a:solidFill>
                <a:latin typeface="Oswald Bold"/>
              </a:rPr>
              <a:t>GESTION D’OPTICIEN</a:t>
            </a:r>
          </a:p>
        </p:txBody>
      </p:sp>
      <p:sp>
        <p:nvSpPr>
          <p:cNvPr id="9" name="TextBox 9"/>
          <p:cNvSpPr txBox="1"/>
          <p:nvPr/>
        </p:nvSpPr>
        <p:spPr>
          <a:xfrm>
            <a:off x="-92962" y="8630006"/>
            <a:ext cx="5631536" cy="1036320"/>
          </a:xfrm>
          <a:prstGeom prst="rect">
            <a:avLst/>
          </a:prstGeom>
        </p:spPr>
        <p:txBody>
          <a:bodyPr lIns="0" tIns="0" rIns="0" bIns="0" rtlCol="0" anchor="t">
            <a:spAutoFit/>
          </a:bodyPr>
          <a:lstStyle/>
          <a:p>
            <a:pPr algn="ctr">
              <a:lnSpc>
                <a:spcPts val="4140"/>
              </a:lnSpc>
            </a:pPr>
            <a:r>
              <a:rPr lang="en-US" sz="3000" spc="294" dirty="0">
                <a:solidFill>
                  <a:srgbClr val="231F20"/>
                </a:solidFill>
                <a:latin typeface="Oswald Bold"/>
              </a:rPr>
              <a:t>RÉALISÉ </a:t>
            </a:r>
          </a:p>
          <a:p>
            <a:pPr algn="ctr">
              <a:lnSpc>
                <a:spcPts val="4140"/>
              </a:lnSpc>
            </a:pPr>
            <a:r>
              <a:rPr lang="en-US" sz="3000" spc="294" dirty="0">
                <a:solidFill>
                  <a:srgbClr val="231F20"/>
                </a:solidFill>
                <a:latin typeface="Oswald Bold"/>
              </a:rPr>
              <a:t>PAR ABIR ESSAIYDY</a:t>
            </a:r>
          </a:p>
        </p:txBody>
      </p:sp>
      <p:sp>
        <p:nvSpPr>
          <p:cNvPr id="10" name="TextBox 10"/>
          <p:cNvSpPr txBox="1"/>
          <p:nvPr/>
        </p:nvSpPr>
        <p:spPr>
          <a:xfrm>
            <a:off x="10972800" y="8715454"/>
            <a:ext cx="5631536" cy="1036320"/>
          </a:xfrm>
          <a:prstGeom prst="rect">
            <a:avLst/>
          </a:prstGeom>
        </p:spPr>
        <p:txBody>
          <a:bodyPr lIns="0" tIns="0" rIns="0" bIns="0" rtlCol="0" anchor="t">
            <a:spAutoFit/>
          </a:bodyPr>
          <a:lstStyle/>
          <a:p>
            <a:pPr algn="ctr">
              <a:lnSpc>
                <a:spcPts val="4140"/>
              </a:lnSpc>
            </a:pPr>
            <a:r>
              <a:rPr lang="en-US" sz="3000" spc="294" dirty="0">
                <a:solidFill>
                  <a:srgbClr val="231F20"/>
                </a:solidFill>
                <a:latin typeface="Oswald Bold"/>
              </a:rPr>
              <a:t>ANNÉE UNIVÉRSITAIRE:2022/2023</a:t>
            </a:r>
          </a:p>
        </p:txBody>
      </p:sp>
      <p:sp>
        <p:nvSpPr>
          <p:cNvPr id="11" name="Freeform 5">
            <a:extLst>
              <a:ext uri="{FF2B5EF4-FFF2-40B4-BE49-F238E27FC236}">
                <a16:creationId xmlns:a16="http://schemas.microsoft.com/office/drawing/2014/main" id="{3D59D849-FF3D-3284-312E-078255D79218}"/>
              </a:ext>
            </a:extLst>
          </p:cNvPr>
          <p:cNvSpPr/>
          <p:nvPr/>
        </p:nvSpPr>
        <p:spPr>
          <a:xfrm>
            <a:off x="15115855" y="113860"/>
            <a:ext cx="2976962" cy="2558849"/>
          </a:xfrm>
          <a:custGeom>
            <a:avLst/>
            <a:gdLst/>
            <a:ahLst/>
            <a:cxnLst/>
            <a:rect l="l" t="t" r="r" b="b"/>
            <a:pathLst>
              <a:path w="2976962" h="2558849">
                <a:moveTo>
                  <a:pt x="0" y="0"/>
                </a:moveTo>
                <a:lnTo>
                  <a:pt x="2976962" y="0"/>
                </a:lnTo>
                <a:lnTo>
                  <a:pt x="2976962" y="2558849"/>
                </a:lnTo>
                <a:lnTo>
                  <a:pt x="0" y="2558849"/>
                </a:lnTo>
                <a:lnTo>
                  <a:pt x="0" y="0"/>
                </a:lnTo>
                <a:close/>
              </a:path>
            </a:pathLst>
          </a:custGeom>
          <a:blipFill>
            <a:blip r:embed="rId5"/>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887923">
            <a:off x="13626082" y="-9983343"/>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714608" y="2895666"/>
            <a:ext cx="4193725" cy="2592890"/>
            <a:chOff x="0" y="0"/>
            <a:chExt cx="1538181" cy="951024"/>
          </a:xfrm>
        </p:grpSpPr>
        <p:sp>
          <p:nvSpPr>
            <p:cNvPr id="5" name="Freeform 5"/>
            <p:cNvSpPr/>
            <p:nvPr/>
          </p:nvSpPr>
          <p:spPr>
            <a:xfrm>
              <a:off x="0" y="0"/>
              <a:ext cx="1538181" cy="951024"/>
            </a:xfrm>
            <a:custGeom>
              <a:avLst/>
              <a:gdLst/>
              <a:ahLst/>
              <a:cxnLst/>
              <a:rect l="l" t="t" r="r" b="b"/>
              <a:pathLst>
                <a:path w="1538181" h="951024">
                  <a:moveTo>
                    <a:pt x="57228" y="0"/>
                  </a:moveTo>
                  <a:lnTo>
                    <a:pt x="1480952" y="0"/>
                  </a:lnTo>
                  <a:cubicBezTo>
                    <a:pt x="1512559" y="0"/>
                    <a:pt x="1538181" y="25622"/>
                    <a:pt x="1538181" y="57228"/>
                  </a:cubicBezTo>
                  <a:lnTo>
                    <a:pt x="1538181" y="893796"/>
                  </a:lnTo>
                  <a:cubicBezTo>
                    <a:pt x="1538181" y="925402"/>
                    <a:pt x="1512559" y="951024"/>
                    <a:pt x="1480952" y="951024"/>
                  </a:cubicBezTo>
                  <a:lnTo>
                    <a:pt x="57228" y="951024"/>
                  </a:lnTo>
                  <a:cubicBezTo>
                    <a:pt x="25622" y="951024"/>
                    <a:pt x="0" y="925402"/>
                    <a:pt x="0" y="893796"/>
                  </a:cubicBezTo>
                  <a:lnTo>
                    <a:pt x="0" y="57228"/>
                  </a:lnTo>
                  <a:cubicBezTo>
                    <a:pt x="0" y="25622"/>
                    <a:pt x="25622" y="0"/>
                    <a:pt x="57228" y="0"/>
                  </a:cubicBezTo>
                  <a:close/>
                </a:path>
              </a:pathLst>
            </a:custGeom>
            <a:solidFill>
              <a:srgbClr val="FFFFFF">
                <a:alpha val="98824"/>
              </a:srgbClr>
            </a:solidFill>
          </p:spPr>
        </p:sp>
        <p:sp>
          <p:nvSpPr>
            <p:cNvPr id="6" name="TextBox 6"/>
            <p:cNvSpPr txBox="1"/>
            <p:nvPr/>
          </p:nvSpPr>
          <p:spPr>
            <a:xfrm>
              <a:off x="0" y="-19050"/>
              <a:ext cx="1538181" cy="970074"/>
            </a:xfrm>
            <a:prstGeom prst="rect">
              <a:avLst/>
            </a:prstGeom>
          </p:spPr>
          <p:txBody>
            <a:bodyPr lIns="50800" tIns="50800" rIns="50800" bIns="50800" rtlCol="0" anchor="ctr"/>
            <a:lstStyle/>
            <a:p>
              <a:pPr algn="ctr">
                <a:lnSpc>
                  <a:spcPts val="2859"/>
                </a:lnSpc>
              </a:pPr>
              <a:endParaRPr/>
            </a:p>
          </p:txBody>
        </p:sp>
      </p:grpSp>
      <p:grpSp>
        <p:nvGrpSpPr>
          <p:cNvPr id="7" name="Group 7"/>
          <p:cNvGrpSpPr/>
          <p:nvPr/>
        </p:nvGrpSpPr>
        <p:grpSpPr>
          <a:xfrm>
            <a:off x="9070732" y="7742714"/>
            <a:ext cx="2932415" cy="847111"/>
            <a:chOff x="0" y="0"/>
            <a:chExt cx="1075555" cy="310705"/>
          </a:xfrm>
        </p:grpSpPr>
        <p:sp>
          <p:nvSpPr>
            <p:cNvPr id="8" name="Freeform 8"/>
            <p:cNvSpPr/>
            <p:nvPr/>
          </p:nvSpPr>
          <p:spPr>
            <a:xfrm>
              <a:off x="0" y="0"/>
              <a:ext cx="1075555" cy="310705"/>
            </a:xfrm>
            <a:custGeom>
              <a:avLst/>
              <a:gdLst/>
              <a:ahLst/>
              <a:cxnLst/>
              <a:rect l="l" t="t" r="r" b="b"/>
              <a:pathLst>
                <a:path w="1075555" h="310705">
                  <a:moveTo>
                    <a:pt x="81844" y="0"/>
                  </a:moveTo>
                  <a:lnTo>
                    <a:pt x="993712" y="0"/>
                  </a:lnTo>
                  <a:cubicBezTo>
                    <a:pt x="1015418" y="0"/>
                    <a:pt x="1036235" y="8623"/>
                    <a:pt x="1051584" y="23971"/>
                  </a:cubicBezTo>
                  <a:cubicBezTo>
                    <a:pt x="1066932" y="39320"/>
                    <a:pt x="1075555" y="60137"/>
                    <a:pt x="1075555" y="81844"/>
                  </a:cubicBezTo>
                  <a:lnTo>
                    <a:pt x="1075555" y="228861"/>
                  </a:lnTo>
                  <a:cubicBezTo>
                    <a:pt x="1075555" y="250567"/>
                    <a:pt x="1066932" y="271385"/>
                    <a:pt x="1051584" y="286733"/>
                  </a:cubicBezTo>
                  <a:cubicBezTo>
                    <a:pt x="1036235" y="302082"/>
                    <a:pt x="1015418" y="310705"/>
                    <a:pt x="993712" y="310705"/>
                  </a:cubicBezTo>
                  <a:lnTo>
                    <a:pt x="81844" y="310705"/>
                  </a:lnTo>
                  <a:cubicBezTo>
                    <a:pt x="36643" y="310705"/>
                    <a:pt x="0" y="274062"/>
                    <a:pt x="0" y="228861"/>
                  </a:cubicBezTo>
                  <a:lnTo>
                    <a:pt x="0" y="81844"/>
                  </a:lnTo>
                  <a:cubicBezTo>
                    <a:pt x="0" y="60137"/>
                    <a:pt x="8623" y="39320"/>
                    <a:pt x="23971" y="23971"/>
                  </a:cubicBezTo>
                  <a:cubicBezTo>
                    <a:pt x="39320" y="8623"/>
                    <a:pt x="60137" y="0"/>
                    <a:pt x="81844" y="0"/>
                  </a:cubicBezTo>
                  <a:close/>
                </a:path>
              </a:pathLst>
            </a:custGeom>
            <a:solidFill>
              <a:srgbClr val="FFFFFF">
                <a:alpha val="98824"/>
              </a:srgbClr>
            </a:solidFill>
          </p:spPr>
        </p:sp>
        <p:sp>
          <p:nvSpPr>
            <p:cNvPr id="9" name="TextBox 9"/>
            <p:cNvSpPr txBox="1"/>
            <p:nvPr/>
          </p:nvSpPr>
          <p:spPr>
            <a:xfrm>
              <a:off x="0" y="-19050"/>
              <a:ext cx="1075555" cy="329755"/>
            </a:xfrm>
            <a:prstGeom prst="rect">
              <a:avLst/>
            </a:prstGeom>
          </p:spPr>
          <p:txBody>
            <a:bodyPr lIns="50800" tIns="50800" rIns="50800" bIns="50800" rtlCol="0" anchor="ctr"/>
            <a:lstStyle/>
            <a:p>
              <a:pPr algn="ctr">
                <a:lnSpc>
                  <a:spcPts val="2859"/>
                </a:lnSpc>
              </a:pPr>
              <a:endParaRPr/>
            </a:p>
          </p:txBody>
        </p:sp>
      </p:grpSp>
      <p:sp>
        <p:nvSpPr>
          <p:cNvPr id="10" name="Freeform 10"/>
          <p:cNvSpPr/>
          <p:nvPr/>
        </p:nvSpPr>
        <p:spPr>
          <a:xfrm rot="-1885381">
            <a:off x="14230977" y="7915357"/>
            <a:ext cx="1776375" cy="501826"/>
          </a:xfrm>
          <a:custGeom>
            <a:avLst/>
            <a:gdLst/>
            <a:ahLst/>
            <a:cxnLst/>
            <a:rect l="l" t="t" r="r" b="b"/>
            <a:pathLst>
              <a:path w="1776375" h="501826">
                <a:moveTo>
                  <a:pt x="0" y="0"/>
                </a:moveTo>
                <a:lnTo>
                  <a:pt x="1776375" y="0"/>
                </a:lnTo>
                <a:lnTo>
                  <a:pt x="1776375" y="501826"/>
                </a:lnTo>
                <a:lnTo>
                  <a:pt x="0" y="50182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1" name="TextBox 11"/>
          <p:cNvSpPr txBox="1"/>
          <p:nvPr/>
        </p:nvSpPr>
        <p:spPr>
          <a:xfrm>
            <a:off x="411759" y="18174"/>
            <a:ext cx="14439839" cy="2616351"/>
          </a:xfrm>
          <a:prstGeom prst="rect">
            <a:avLst/>
          </a:prstGeom>
        </p:spPr>
        <p:txBody>
          <a:bodyPr lIns="0" tIns="0" rIns="0" bIns="0" rtlCol="0" anchor="t">
            <a:spAutoFit/>
          </a:bodyPr>
          <a:lstStyle/>
          <a:p>
            <a:pPr marL="0" lvl="0" indent="0">
              <a:lnSpc>
                <a:spcPts val="10532"/>
              </a:lnSpc>
              <a:spcBef>
                <a:spcPct val="0"/>
              </a:spcBef>
            </a:pPr>
            <a:r>
              <a:rPr lang="en-US" sz="7632" spc="747">
                <a:solidFill>
                  <a:srgbClr val="231F20"/>
                </a:solidFill>
                <a:latin typeface="Oswald Bold"/>
              </a:rPr>
              <a:t>FONCTIONNALITÉS POUR L'APPLICATION DE BUREAU</a:t>
            </a:r>
          </a:p>
        </p:txBody>
      </p:sp>
      <p:sp>
        <p:nvSpPr>
          <p:cNvPr id="12" name="TextBox 12"/>
          <p:cNvSpPr txBox="1"/>
          <p:nvPr/>
        </p:nvSpPr>
        <p:spPr>
          <a:xfrm>
            <a:off x="1913621" y="3120972"/>
            <a:ext cx="3581008" cy="2068314"/>
          </a:xfrm>
          <a:prstGeom prst="rect">
            <a:avLst/>
          </a:prstGeom>
        </p:spPr>
        <p:txBody>
          <a:bodyPr lIns="0" tIns="0" rIns="0" bIns="0" rtlCol="0" anchor="t">
            <a:spAutoFit/>
          </a:bodyPr>
          <a:lstStyle/>
          <a:p>
            <a:pPr>
              <a:lnSpc>
                <a:spcPts val="2338"/>
              </a:lnSpc>
            </a:pPr>
            <a:r>
              <a:rPr lang="en-US" sz="1670">
                <a:solidFill>
                  <a:srgbClr val="100F0D"/>
                </a:solidFill>
                <a:latin typeface="Montserrat Light Bold"/>
              </a:rPr>
              <a:t>Enregistrement des informations clients</a:t>
            </a:r>
            <a:r>
              <a:rPr lang="en-US" sz="1670">
                <a:solidFill>
                  <a:srgbClr val="100F0D"/>
                </a:solidFill>
                <a:latin typeface="Montserrat Light"/>
              </a:rPr>
              <a:t> : Les opticiens peuvent saisir les coordonnées, les antécédents médicaux et les préférences de montures et de lentilles des clients</a:t>
            </a:r>
          </a:p>
        </p:txBody>
      </p:sp>
      <p:sp>
        <p:nvSpPr>
          <p:cNvPr id="13" name="Freeform 13"/>
          <p:cNvSpPr/>
          <p:nvPr/>
        </p:nvSpPr>
        <p:spPr>
          <a:xfrm rot="-8970905" flipH="1">
            <a:off x="2923283" y="5796987"/>
            <a:ext cx="1776375" cy="501826"/>
          </a:xfrm>
          <a:custGeom>
            <a:avLst/>
            <a:gdLst/>
            <a:ahLst/>
            <a:cxnLst/>
            <a:rect l="l" t="t" r="r" b="b"/>
            <a:pathLst>
              <a:path w="1776375" h="501826">
                <a:moveTo>
                  <a:pt x="1776375" y="0"/>
                </a:moveTo>
                <a:lnTo>
                  <a:pt x="0" y="0"/>
                </a:lnTo>
                <a:lnTo>
                  <a:pt x="0" y="501826"/>
                </a:lnTo>
                <a:lnTo>
                  <a:pt x="1776375" y="501826"/>
                </a:lnTo>
                <a:lnTo>
                  <a:pt x="1776375"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4" name="Freeform 14"/>
          <p:cNvSpPr/>
          <p:nvPr/>
        </p:nvSpPr>
        <p:spPr>
          <a:xfrm rot="887923">
            <a:off x="-9850796" y="8109437"/>
            <a:ext cx="13977230" cy="14342307"/>
          </a:xfrm>
          <a:custGeom>
            <a:avLst/>
            <a:gdLst/>
            <a:ahLst/>
            <a:cxnLst/>
            <a:rect l="l" t="t" r="r" b="b"/>
            <a:pathLst>
              <a:path w="13977230" h="14342307">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5" name="Group 15"/>
          <p:cNvGrpSpPr/>
          <p:nvPr/>
        </p:nvGrpSpPr>
        <p:grpSpPr>
          <a:xfrm>
            <a:off x="4790588" y="6157334"/>
            <a:ext cx="4193725" cy="2592890"/>
            <a:chOff x="0" y="0"/>
            <a:chExt cx="1538181" cy="951024"/>
          </a:xfrm>
        </p:grpSpPr>
        <p:sp>
          <p:nvSpPr>
            <p:cNvPr id="16" name="Freeform 16"/>
            <p:cNvSpPr/>
            <p:nvPr/>
          </p:nvSpPr>
          <p:spPr>
            <a:xfrm>
              <a:off x="0" y="0"/>
              <a:ext cx="1538181" cy="951024"/>
            </a:xfrm>
            <a:custGeom>
              <a:avLst/>
              <a:gdLst/>
              <a:ahLst/>
              <a:cxnLst/>
              <a:rect l="l" t="t" r="r" b="b"/>
              <a:pathLst>
                <a:path w="1538181" h="951024">
                  <a:moveTo>
                    <a:pt x="57228" y="0"/>
                  </a:moveTo>
                  <a:lnTo>
                    <a:pt x="1480952" y="0"/>
                  </a:lnTo>
                  <a:cubicBezTo>
                    <a:pt x="1512559" y="0"/>
                    <a:pt x="1538181" y="25622"/>
                    <a:pt x="1538181" y="57228"/>
                  </a:cubicBezTo>
                  <a:lnTo>
                    <a:pt x="1538181" y="893796"/>
                  </a:lnTo>
                  <a:cubicBezTo>
                    <a:pt x="1538181" y="925402"/>
                    <a:pt x="1512559" y="951024"/>
                    <a:pt x="1480952" y="951024"/>
                  </a:cubicBezTo>
                  <a:lnTo>
                    <a:pt x="57228" y="951024"/>
                  </a:lnTo>
                  <a:cubicBezTo>
                    <a:pt x="25622" y="951024"/>
                    <a:pt x="0" y="925402"/>
                    <a:pt x="0" y="893796"/>
                  </a:cubicBezTo>
                  <a:lnTo>
                    <a:pt x="0" y="57228"/>
                  </a:lnTo>
                  <a:cubicBezTo>
                    <a:pt x="0" y="25622"/>
                    <a:pt x="25622" y="0"/>
                    <a:pt x="57228" y="0"/>
                  </a:cubicBezTo>
                  <a:close/>
                </a:path>
              </a:pathLst>
            </a:custGeom>
            <a:solidFill>
              <a:srgbClr val="FFFFFF">
                <a:alpha val="98824"/>
              </a:srgbClr>
            </a:solidFill>
          </p:spPr>
        </p:sp>
        <p:sp>
          <p:nvSpPr>
            <p:cNvPr id="17" name="TextBox 17"/>
            <p:cNvSpPr txBox="1"/>
            <p:nvPr/>
          </p:nvSpPr>
          <p:spPr>
            <a:xfrm>
              <a:off x="0" y="-19050"/>
              <a:ext cx="1538181" cy="970074"/>
            </a:xfrm>
            <a:prstGeom prst="rect">
              <a:avLst/>
            </a:prstGeom>
          </p:spPr>
          <p:txBody>
            <a:bodyPr lIns="50800" tIns="50800" rIns="50800" bIns="50800" rtlCol="0" anchor="ctr"/>
            <a:lstStyle/>
            <a:p>
              <a:pPr algn="ctr">
                <a:lnSpc>
                  <a:spcPts val="2859"/>
                </a:lnSpc>
              </a:pPr>
              <a:endParaRPr/>
            </a:p>
          </p:txBody>
        </p:sp>
      </p:grpSp>
      <p:sp>
        <p:nvSpPr>
          <p:cNvPr id="18" name="TextBox 18"/>
          <p:cNvSpPr txBox="1"/>
          <p:nvPr/>
        </p:nvSpPr>
        <p:spPr>
          <a:xfrm>
            <a:off x="4989601" y="6382639"/>
            <a:ext cx="3581008" cy="1765419"/>
          </a:xfrm>
          <a:prstGeom prst="rect">
            <a:avLst/>
          </a:prstGeom>
        </p:spPr>
        <p:txBody>
          <a:bodyPr lIns="0" tIns="0" rIns="0" bIns="0" rtlCol="0" anchor="t">
            <a:spAutoFit/>
          </a:bodyPr>
          <a:lstStyle/>
          <a:p>
            <a:pPr>
              <a:lnSpc>
                <a:spcPts val="2338"/>
              </a:lnSpc>
            </a:pPr>
            <a:r>
              <a:rPr lang="en-US" sz="1670">
                <a:solidFill>
                  <a:srgbClr val="100F0D"/>
                </a:solidFill>
                <a:latin typeface="Montserrat Light Bold"/>
              </a:rPr>
              <a:t>Gestion des stocks : </a:t>
            </a:r>
            <a:r>
              <a:rPr lang="en-US" sz="1670">
                <a:solidFill>
                  <a:srgbClr val="100F0D"/>
                </a:solidFill>
                <a:latin typeface="Montserrat Light"/>
              </a:rPr>
              <a:t>Suivi des niveaux de stock, ajout de nouveaux produits, mise à jour des quantités disponibles et réception d'alertes en cas de niveaux bas</a:t>
            </a:r>
          </a:p>
        </p:txBody>
      </p:sp>
      <p:sp>
        <p:nvSpPr>
          <p:cNvPr id="19" name="Freeform 19"/>
          <p:cNvSpPr/>
          <p:nvPr/>
        </p:nvSpPr>
        <p:spPr>
          <a:xfrm rot="-8970905" flipH="1">
            <a:off x="8255813" y="7832495"/>
            <a:ext cx="1776375" cy="501826"/>
          </a:xfrm>
          <a:custGeom>
            <a:avLst/>
            <a:gdLst/>
            <a:ahLst/>
            <a:cxnLst/>
            <a:rect l="l" t="t" r="r" b="b"/>
            <a:pathLst>
              <a:path w="1776375" h="501826">
                <a:moveTo>
                  <a:pt x="1776374" y="0"/>
                </a:moveTo>
                <a:lnTo>
                  <a:pt x="0" y="0"/>
                </a:lnTo>
                <a:lnTo>
                  <a:pt x="0" y="501826"/>
                </a:lnTo>
                <a:lnTo>
                  <a:pt x="1776374" y="501826"/>
                </a:lnTo>
                <a:lnTo>
                  <a:pt x="1776374"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20" name="Group 20"/>
          <p:cNvGrpSpPr/>
          <p:nvPr/>
        </p:nvGrpSpPr>
        <p:grpSpPr>
          <a:xfrm>
            <a:off x="14326885" y="8834744"/>
            <a:ext cx="2932415" cy="847111"/>
            <a:chOff x="0" y="0"/>
            <a:chExt cx="1075555" cy="310705"/>
          </a:xfrm>
        </p:grpSpPr>
        <p:sp>
          <p:nvSpPr>
            <p:cNvPr id="21" name="Freeform 21"/>
            <p:cNvSpPr/>
            <p:nvPr/>
          </p:nvSpPr>
          <p:spPr>
            <a:xfrm>
              <a:off x="0" y="0"/>
              <a:ext cx="1075555" cy="310705"/>
            </a:xfrm>
            <a:custGeom>
              <a:avLst/>
              <a:gdLst/>
              <a:ahLst/>
              <a:cxnLst/>
              <a:rect l="l" t="t" r="r" b="b"/>
              <a:pathLst>
                <a:path w="1075555" h="310705">
                  <a:moveTo>
                    <a:pt x="81844" y="0"/>
                  </a:moveTo>
                  <a:lnTo>
                    <a:pt x="993712" y="0"/>
                  </a:lnTo>
                  <a:cubicBezTo>
                    <a:pt x="1015418" y="0"/>
                    <a:pt x="1036235" y="8623"/>
                    <a:pt x="1051584" y="23971"/>
                  </a:cubicBezTo>
                  <a:cubicBezTo>
                    <a:pt x="1066932" y="39320"/>
                    <a:pt x="1075555" y="60137"/>
                    <a:pt x="1075555" y="81844"/>
                  </a:cubicBezTo>
                  <a:lnTo>
                    <a:pt x="1075555" y="228861"/>
                  </a:lnTo>
                  <a:cubicBezTo>
                    <a:pt x="1075555" y="250567"/>
                    <a:pt x="1066932" y="271385"/>
                    <a:pt x="1051584" y="286733"/>
                  </a:cubicBezTo>
                  <a:cubicBezTo>
                    <a:pt x="1036235" y="302082"/>
                    <a:pt x="1015418" y="310705"/>
                    <a:pt x="993712" y="310705"/>
                  </a:cubicBezTo>
                  <a:lnTo>
                    <a:pt x="81844" y="310705"/>
                  </a:lnTo>
                  <a:cubicBezTo>
                    <a:pt x="36643" y="310705"/>
                    <a:pt x="0" y="274062"/>
                    <a:pt x="0" y="228861"/>
                  </a:cubicBezTo>
                  <a:lnTo>
                    <a:pt x="0" y="81844"/>
                  </a:lnTo>
                  <a:cubicBezTo>
                    <a:pt x="0" y="60137"/>
                    <a:pt x="8623" y="39320"/>
                    <a:pt x="23971" y="23971"/>
                  </a:cubicBezTo>
                  <a:cubicBezTo>
                    <a:pt x="39320" y="8623"/>
                    <a:pt x="60137" y="0"/>
                    <a:pt x="81844" y="0"/>
                  </a:cubicBezTo>
                  <a:close/>
                </a:path>
              </a:pathLst>
            </a:custGeom>
            <a:solidFill>
              <a:srgbClr val="FFFFFF">
                <a:alpha val="98824"/>
              </a:srgbClr>
            </a:solidFill>
          </p:spPr>
        </p:sp>
        <p:sp>
          <p:nvSpPr>
            <p:cNvPr id="22" name="TextBox 22"/>
            <p:cNvSpPr txBox="1"/>
            <p:nvPr/>
          </p:nvSpPr>
          <p:spPr>
            <a:xfrm>
              <a:off x="0" y="-19050"/>
              <a:ext cx="1075555" cy="329755"/>
            </a:xfrm>
            <a:prstGeom prst="rect">
              <a:avLst/>
            </a:prstGeom>
          </p:spPr>
          <p:txBody>
            <a:bodyPr lIns="50800" tIns="50800" rIns="50800" bIns="50800" rtlCol="0" anchor="ctr"/>
            <a:lstStyle/>
            <a:p>
              <a:pPr algn="ctr">
                <a:lnSpc>
                  <a:spcPts val="2859"/>
                </a:lnSpc>
              </a:pPr>
              <a:endParaRPr/>
            </a:p>
          </p:txBody>
        </p:sp>
      </p:grpSp>
      <p:grpSp>
        <p:nvGrpSpPr>
          <p:cNvPr id="23" name="Group 23"/>
          <p:cNvGrpSpPr/>
          <p:nvPr/>
        </p:nvGrpSpPr>
        <p:grpSpPr>
          <a:xfrm>
            <a:off x="10036698" y="7359368"/>
            <a:ext cx="4193725" cy="2592890"/>
            <a:chOff x="0" y="0"/>
            <a:chExt cx="1538181" cy="951024"/>
          </a:xfrm>
        </p:grpSpPr>
        <p:sp>
          <p:nvSpPr>
            <p:cNvPr id="24" name="Freeform 24"/>
            <p:cNvSpPr/>
            <p:nvPr/>
          </p:nvSpPr>
          <p:spPr>
            <a:xfrm>
              <a:off x="0" y="0"/>
              <a:ext cx="1538181" cy="951024"/>
            </a:xfrm>
            <a:custGeom>
              <a:avLst/>
              <a:gdLst/>
              <a:ahLst/>
              <a:cxnLst/>
              <a:rect l="l" t="t" r="r" b="b"/>
              <a:pathLst>
                <a:path w="1538181" h="951024">
                  <a:moveTo>
                    <a:pt x="57228" y="0"/>
                  </a:moveTo>
                  <a:lnTo>
                    <a:pt x="1480952" y="0"/>
                  </a:lnTo>
                  <a:cubicBezTo>
                    <a:pt x="1512559" y="0"/>
                    <a:pt x="1538181" y="25622"/>
                    <a:pt x="1538181" y="57228"/>
                  </a:cubicBezTo>
                  <a:lnTo>
                    <a:pt x="1538181" y="893796"/>
                  </a:lnTo>
                  <a:cubicBezTo>
                    <a:pt x="1538181" y="925402"/>
                    <a:pt x="1512559" y="951024"/>
                    <a:pt x="1480952" y="951024"/>
                  </a:cubicBezTo>
                  <a:lnTo>
                    <a:pt x="57228" y="951024"/>
                  </a:lnTo>
                  <a:cubicBezTo>
                    <a:pt x="25622" y="951024"/>
                    <a:pt x="0" y="925402"/>
                    <a:pt x="0" y="893796"/>
                  </a:cubicBezTo>
                  <a:lnTo>
                    <a:pt x="0" y="57228"/>
                  </a:lnTo>
                  <a:cubicBezTo>
                    <a:pt x="0" y="25622"/>
                    <a:pt x="25622" y="0"/>
                    <a:pt x="57228" y="0"/>
                  </a:cubicBezTo>
                  <a:close/>
                </a:path>
              </a:pathLst>
            </a:custGeom>
            <a:solidFill>
              <a:srgbClr val="FFFFFF">
                <a:alpha val="98824"/>
              </a:srgbClr>
            </a:solidFill>
          </p:spPr>
        </p:sp>
        <p:sp>
          <p:nvSpPr>
            <p:cNvPr id="25" name="TextBox 25"/>
            <p:cNvSpPr txBox="1"/>
            <p:nvPr/>
          </p:nvSpPr>
          <p:spPr>
            <a:xfrm>
              <a:off x="0" y="-19050"/>
              <a:ext cx="1538181" cy="970074"/>
            </a:xfrm>
            <a:prstGeom prst="rect">
              <a:avLst/>
            </a:prstGeom>
          </p:spPr>
          <p:txBody>
            <a:bodyPr lIns="50800" tIns="50800" rIns="50800" bIns="50800" rtlCol="0" anchor="ctr"/>
            <a:lstStyle/>
            <a:p>
              <a:pPr algn="ctr">
                <a:lnSpc>
                  <a:spcPts val="2859"/>
                </a:lnSpc>
              </a:pPr>
              <a:endParaRPr/>
            </a:p>
          </p:txBody>
        </p:sp>
      </p:grpSp>
      <p:sp>
        <p:nvSpPr>
          <p:cNvPr id="26" name="TextBox 26"/>
          <p:cNvSpPr txBox="1"/>
          <p:nvPr/>
        </p:nvSpPr>
        <p:spPr>
          <a:xfrm>
            <a:off x="10235711" y="7584674"/>
            <a:ext cx="3581008" cy="1470144"/>
          </a:xfrm>
          <a:prstGeom prst="rect">
            <a:avLst/>
          </a:prstGeom>
        </p:spPr>
        <p:txBody>
          <a:bodyPr lIns="0" tIns="0" rIns="0" bIns="0" rtlCol="0" anchor="t">
            <a:spAutoFit/>
          </a:bodyPr>
          <a:lstStyle/>
          <a:p>
            <a:pPr>
              <a:lnSpc>
                <a:spcPts val="2338"/>
              </a:lnSpc>
            </a:pPr>
            <a:r>
              <a:rPr lang="en-US" sz="1670">
                <a:solidFill>
                  <a:srgbClr val="100F0D"/>
                </a:solidFill>
                <a:latin typeface="Montserrat Light Bold"/>
              </a:rPr>
              <a:t>Suivi des commandes : </a:t>
            </a:r>
            <a:r>
              <a:rPr lang="en-US" sz="1670">
                <a:solidFill>
                  <a:srgbClr val="100F0D"/>
                </a:solidFill>
                <a:latin typeface="Montserrat Light"/>
              </a:rPr>
              <a:t>Création et suivi des commandes clients de la réception à la livraison, avec enregistrement des détails et des dates prévues.</a:t>
            </a:r>
          </a:p>
        </p:txBody>
      </p:sp>
      <p:grpSp>
        <p:nvGrpSpPr>
          <p:cNvPr id="27" name="Group 27"/>
          <p:cNvGrpSpPr/>
          <p:nvPr/>
        </p:nvGrpSpPr>
        <p:grpSpPr>
          <a:xfrm>
            <a:off x="13816719" y="4686746"/>
            <a:ext cx="4193725" cy="2592890"/>
            <a:chOff x="0" y="0"/>
            <a:chExt cx="1538181" cy="951024"/>
          </a:xfrm>
        </p:grpSpPr>
        <p:sp>
          <p:nvSpPr>
            <p:cNvPr id="28" name="Freeform 28"/>
            <p:cNvSpPr/>
            <p:nvPr/>
          </p:nvSpPr>
          <p:spPr>
            <a:xfrm>
              <a:off x="0" y="0"/>
              <a:ext cx="1538181" cy="951024"/>
            </a:xfrm>
            <a:custGeom>
              <a:avLst/>
              <a:gdLst/>
              <a:ahLst/>
              <a:cxnLst/>
              <a:rect l="l" t="t" r="r" b="b"/>
              <a:pathLst>
                <a:path w="1538181" h="951024">
                  <a:moveTo>
                    <a:pt x="57228" y="0"/>
                  </a:moveTo>
                  <a:lnTo>
                    <a:pt x="1480952" y="0"/>
                  </a:lnTo>
                  <a:cubicBezTo>
                    <a:pt x="1512559" y="0"/>
                    <a:pt x="1538181" y="25622"/>
                    <a:pt x="1538181" y="57228"/>
                  </a:cubicBezTo>
                  <a:lnTo>
                    <a:pt x="1538181" y="893796"/>
                  </a:lnTo>
                  <a:cubicBezTo>
                    <a:pt x="1538181" y="925402"/>
                    <a:pt x="1512559" y="951024"/>
                    <a:pt x="1480952" y="951024"/>
                  </a:cubicBezTo>
                  <a:lnTo>
                    <a:pt x="57228" y="951024"/>
                  </a:lnTo>
                  <a:cubicBezTo>
                    <a:pt x="25622" y="951024"/>
                    <a:pt x="0" y="925402"/>
                    <a:pt x="0" y="893796"/>
                  </a:cubicBezTo>
                  <a:lnTo>
                    <a:pt x="0" y="57228"/>
                  </a:lnTo>
                  <a:cubicBezTo>
                    <a:pt x="0" y="25622"/>
                    <a:pt x="25622" y="0"/>
                    <a:pt x="57228" y="0"/>
                  </a:cubicBezTo>
                  <a:close/>
                </a:path>
              </a:pathLst>
            </a:custGeom>
            <a:solidFill>
              <a:srgbClr val="FFFFFF">
                <a:alpha val="98824"/>
              </a:srgbClr>
            </a:solidFill>
          </p:spPr>
        </p:sp>
        <p:sp>
          <p:nvSpPr>
            <p:cNvPr id="29" name="TextBox 29"/>
            <p:cNvSpPr txBox="1"/>
            <p:nvPr/>
          </p:nvSpPr>
          <p:spPr>
            <a:xfrm>
              <a:off x="0" y="-19050"/>
              <a:ext cx="1538181" cy="970074"/>
            </a:xfrm>
            <a:prstGeom prst="rect">
              <a:avLst/>
            </a:prstGeom>
          </p:spPr>
          <p:txBody>
            <a:bodyPr lIns="50800" tIns="50800" rIns="50800" bIns="50800" rtlCol="0" anchor="ctr"/>
            <a:lstStyle/>
            <a:p>
              <a:pPr algn="ctr">
                <a:lnSpc>
                  <a:spcPts val="2859"/>
                </a:lnSpc>
              </a:pPr>
              <a:endParaRPr/>
            </a:p>
          </p:txBody>
        </p:sp>
      </p:grpSp>
      <p:sp>
        <p:nvSpPr>
          <p:cNvPr id="30" name="TextBox 30"/>
          <p:cNvSpPr txBox="1"/>
          <p:nvPr/>
        </p:nvSpPr>
        <p:spPr>
          <a:xfrm>
            <a:off x="13230379" y="4686745"/>
            <a:ext cx="3500005" cy="1737527"/>
          </a:xfrm>
          <a:prstGeom prst="rect">
            <a:avLst/>
          </a:prstGeom>
        </p:spPr>
        <p:txBody>
          <a:bodyPr wrap="square" lIns="0" tIns="0" rIns="0" bIns="0" rtlCol="0" anchor="t">
            <a:spAutoFit/>
          </a:bodyPr>
          <a:lstStyle/>
          <a:p>
            <a:pPr>
              <a:lnSpc>
                <a:spcPts val="2338"/>
              </a:lnSpc>
            </a:pPr>
            <a:r>
              <a:rPr lang="en-US" sz="1670" dirty="0">
                <a:solidFill>
                  <a:srgbClr val="100F0D"/>
                </a:solidFill>
                <a:latin typeface="Montserrat Light Bold"/>
              </a:rPr>
              <a:t>Interface </a:t>
            </a:r>
            <a:r>
              <a:rPr lang="en-US" sz="1670" dirty="0" err="1">
                <a:solidFill>
                  <a:srgbClr val="100F0D"/>
                </a:solidFill>
                <a:latin typeface="Montserrat Light Bold"/>
              </a:rPr>
              <a:t>conviviale</a:t>
            </a:r>
            <a:r>
              <a:rPr lang="en-US" sz="1670" dirty="0">
                <a:solidFill>
                  <a:srgbClr val="100F0D"/>
                </a:solidFill>
                <a:latin typeface="Montserrat Light Bold"/>
              </a:rPr>
              <a:t> : </a:t>
            </a:r>
            <a:r>
              <a:rPr lang="en-US" sz="1670" dirty="0">
                <a:solidFill>
                  <a:srgbClr val="100F0D"/>
                </a:solidFill>
                <a:latin typeface="Montserrat Light"/>
              </a:rPr>
              <a:t>Propose </a:t>
            </a:r>
            <a:r>
              <a:rPr lang="en-US" sz="1670" dirty="0" err="1">
                <a:solidFill>
                  <a:srgbClr val="100F0D"/>
                </a:solidFill>
                <a:latin typeface="Montserrat Light"/>
              </a:rPr>
              <a:t>une</a:t>
            </a:r>
            <a:r>
              <a:rPr lang="en-US" sz="1670" dirty="0">
                <a:solidFill>
                  <a:srgbClr val="100F0D"/>
                </a:solidFill>
                <a:latin typeface="Montserrat Light"/>
              </a:rPr>
              <a:t> interface intuitive et facile à </a:t>
            </a:r>
            <a:r>
              <a:rPr lang="en-US" sz="1670" dirty="0" err="1">
                <a:solidFill>
                  <a:srgbClr val="100F0D"/>
                </a:solidFill>
                <a:latin typeface="Montserrat Light"/>
              </a:rPr>
              <a:t>utiliser</a:t>
            </a:r>
            <a:r>
              <a:rPr lang="en-US" sz="1670" dirty="0">
                <a:solidFill>
                  <a:srgbClr val="100F0D"/>
                </a:solidFill>
                <a:latin typeface="Montserrat Light"/>
              </a:rPr>
              <a:t> pour que le personnel </a:t>
            </a:r>
            <a:r>
              <a:rPr lang="en-US" sz="1670" dirty="0" err="1">
                <a:solidFill>
                  <a:srgbClr val="100F0D"/>
                </a:solidFill>
                <a:latin typeface="Montserrat Light"/>
              </a:rPr>
              <a:t>puisse</a:t>
            </a:r>
            <a:r>
              <a:rPr lang="en-US" sz="1670" dirty="0">
                <a:solidFill>
                  <a:srgbClr val="100F0D"/>
                </a:solidFill>
                <a:latin typeface="Montserrat Light"/>
              </a:rPr>
              <a:t> </a:t>
            </a:r>
            <a:r>
              <a:rPr lang="en-US" sz="1670" dirty="0" err="1">
                <a:solidFill>
                  <a:srgbClr val="100F0D"/>
                </a:solidFill>
                <a:latin typeface="Montserrat Light"/>
              </a:rPr>
              <a:t>naviguer</a:t>
            </a:r>
            <a:r>
              <a:rPr lang="en-US" sz="1670" dirty="0">
                <a:solidFill>
                  <a:srgbClr val="100F0D"/>
                </a:solidFill>
                <a:latin typeface="Montserrat Light"/>
              </a:rPr>
              <a:t> </a:t>
            </a:r>
            <a:r>
              <a:rPr lang="en-US" sz="1670" dirty="0" err="1">
                <a:solidFill>
                  <a:srgbClr val="100F0D"/>
                </a:solidFill>
                <a:latin typeface="Montserrat Light"/>
              </a:rPr>
              <a:t>efficacement</a:t>
            </a:r>
            <a:r>
              <a:rPr lang="en-US" sz="1670" dirty="0">
                <a:solidFill>
                  <a:srgbClr val="100F0D"/>
                </a:solidFill>
                <a:latin typeface="Montserrat Light"/>
              </a:rPr>
              <a:t> à travers les </a:t>
            </a:r>
            <a:r>
              <a:rPr lang="en-US" sz="1670" dirty="0" err="1">
                <a:solidFill>
                  <a:srgbClr val="100F0D"/>
                </a:solidFill>
                <a:latin typeface="Montserrat Light"/>
              </a:rPr>
              <a:t>fonctionnalités</a:t>
            </a:r>
            <a:r>
              <a:rPr lang="en-US" sz="1670" dirty="0">
                <a:solidFill>
                  <a:srgbClr val="100F0D"/>
                </a:solidFill>
                <a:latin typeface="Montserrat Light"/>
              </a:rPr>
              <a:t> de </a:t>
            </a:r>
            <a:r>
              <a:rPr lang="en-US" sz="1670" dirty="0" err="1">
                <a:solidFill>
                  <a:srgbClr val="100F0D"/>
                </a:solidFill>
                <a:latin typeface="Montserrat Light"/>
              </a:rPr>
              <a:t>l'application</a:t>
            </a:r>
            <a:endParaRPr lang="en-US" sz="1670" dirty="0">
              <a:solidFill>
                <a:srgbClr val="100F0D"/>
              </a:solidFill>
              <a:latin typeface="Montserrat Ligh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257863">
            <a:off x="-571305" y="6150994"/>
            <a:ext cx="21273218" cy="9128145"/>
          </a:xfrm>
          <a:custGeom>
            <a:avLst/>
            <a:gdLst/>
            <a:ahLst/>
            <a:cxnLst/>
            <a:rect l="l" t="t" r="r" b="b"/>
            <a:pathLst>
              <a:path w="21273218" h="9128145">
                <a:moveTo>
                  <a:pt x="0" y="0"/>
                </a:moveTo>
                <a:lnTo>
                  <a:pt x="21273219" y="0"/>
                </a:lnTo>
                <a:lnTo>
                  <a:pt x="21273219" y="9128145"/>
                </a:lnTo>
                <a:lnTo>
                  <a:pt x="0" y="912814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1885510" y="8765585"/>
            <a:ext cx="4128022" cy="437161"/>
          </a:xfrm>
          <a:custGeom>
            <a:avLst/>
            <a:gdLst/>
            <a:ahLst/>
            <a:cxnLst/>
            <a:rect l="l" t="t" r="r" b="b"/>
            <a:pathLst>
              <a:path w="4128022" h="437161">
                <a:moveTo>
                  <a:pt x="0" y="0"/>
                </a:moveTo>
                <a:lnTo>
                  <a:pt x="4128022" y="0"/>
                </a:lnTo>
                <a:lnTo>
                  <a:pt x="4128022" y="437161"/>
                </a:lnTo>
                <a:lnTo>
                  <a:pt x="0" y="437161"/>
                </a:lnTo>
                <a:lnTo>
                  <a:pt x="0" y="0"/>
                </a:lnTo>
                <a:close/>
              </a:path>
            </a:pathLst>
          </a:custGeom>
          <a:blipFill>
            <a:blip r:embed="rId5"/>
            <a:stretch>
              <a:fillRect t="-86495"/>
            </a:stretch>
          </a:blipFill>
        </p:spPr>
      </p:sp>
      <p:grpSp>
        <p:nvGrpSpPr>
          <p:cNvPr id="5" name="Group 5"/>
          <p:cNvGrpSpPr/>
          <p:nvPr/>
        </p:nvGrpSpPr>
        <p:grpSpPr>
          <a:xfrm>
            <a:off x="12042279" y="5366730"/>
            <a:ext cx="4113179" cy="4087473"/>
            <a:chOff x="0" y="0"/>
            <a:chExt cx="1279723" cy="1271725"/>
          </a:xfrm>
        </p:grpSpPr>
        <p:sp>
          <p:nvSpPr>
            <p:cNvPr id="6" name="Freeform 6"/>
            <p:cNvSpPr/>
            <p:nvPr/>
          </p:nvSpPr>
          <p:spPr>
            <a:xfrm>
              <a:off x="0" y="0"/>
              <a:ext cx="1279723" cy="1271725"/>
            </a:xfrm>
            <a:custGeom>
              <a:avLst/>
              <a:gdLst/>
              <a:ahLst/>
              <a:cxnLst/>
              <a:rect l="l" t="t" r="r" b="b"/>
              <a:pathLst>
                <a:path w="1279723" h="1271725">
                  <a:moveTo>
                    <a:pt x="0" y="0"/>
                  </a:moveTo>
                  <a:lnTo>
                    <a:pt x="1279723" y="0"/>
                  </a:lnTo>
                  <a:lnTo>
                    <a:pt x="1279723" y="1271725"/>
                  </a:lnTo>
                  <a:lnTo>
                    <a:pt x="0" y="1271725"/>
                  </a:lnTo>
                  <a:close/>
                </a:path>
              </a:pathLst>
            </a:custGeom>
            <a:solidFill>
              <a:srgbClr val="1A1A1A"/>
            </a:solidFill>
          </p:spPr>
        </p:sp>
        <p:sp>
          <p:nvSpPr>
            <p:cNvPr id="7" name="TextBox 7"/>
            <p:cNvSpPr txBox="1"/>
            <p:nvPr/>
          </p:nvSpPr>
          <p:spPr>
            <a:xfrm>
              <a:off x="0" y="-57150"/>
              <a:ext cx="1279723" cy="1328875"/>
            </a:xfrm>
            <a:prstGeom prst="rect">
              <a:avLst/>
            </a:prstGeom>
          </p:spPr>
          <p:txBody>
            <a:bodyPr lIns="50800" tIns="50800" rIns="50800" bIns="50800" rtlCol="0" anchor="ctr"/>
            <a:lstStyle/>
            <a:p>
              <a:pPr marL="0" lvl="0" indent="0" algn="ctr">
                <a:lnSpc>
                  <a:spcPts val="4114"/>
                </a:lnSpc>
                <a:spcBef>
                  <a:spcPct val="0"/>
                </a:spcBef>
              </a:pPr>
              <a:endParaRPr/>
            </a:p>
          </p:txBody>
        </p:sp>
      </p:grpSp>
      <p:sp>
        <p:nvSpPr>
          <p:cNvPr id="8" name="Freeform 8"/>
          <p:cNvSpPr/>
          <p:nvPr/>
        </p:nvSpPr>
        <p:spPr>
          <a:xfrm>
            <a:off x="7080191" y="8765585"/>
            <a:ext cx="4128022" cy="437161"/>
          </a:xfrm>
          <a:custGeom>
            <a:avLst/>
            <a:gdLst/>
            <a:ahLst/>
            <a:cxnLst/>
            <a:rect l="l" t="t" r="r" b="b"/>
            <a:pathLst>
              <a:path w="4128022" h="437161">
                <a:moveTo>
                  <a:pt x="0" y="0"/>
                </a:moveTo>
                <a:lnTo>
                  <a:pt x="4128021" y="0"/>
                </a:lnTo>
                <a:lnTo>
                  <a:pt x="4128021" y="437161"/>
                </a:lnTo>
                <a:lnTo>
                  <a:pt x="0" y="437161"/>
                </a:lnTo>
                <a:lnTo>
                  <a:pt x="0" y="0"/>
                </a:lnTo>
                <a:close/>
              </a:path>
            </a:pathLst>
          </a:custGeom>
          <a:blipFill>
            <a:blip r:embed="rId5"/>
            <a:stretch>
              <a:fillRect t="-86495"/>
            </a:stretch>
          </a:blipFill>
        </p:spPr>
      </p:sp>
      <p:grpSp>
        <p:nvGrpSpPr>
          <p:cNvPr id="9" name="Group 9"/>
          <p:cNvGrpSpPr/>
          <p:nvPr/>
        </p:nvGrpSpPr>
        <p:grpSpPr>
          <a:xfrm>
            <a:off x="7080191" y="5339259"/>
            <a:ext cx="4113179" cy="4087473"/>
            <a:chOff x="0" y="0"/>
            <a:chExt cx="1279723" cy="1271725"/>
          </a:xfrm>
        </p:grpSpPr>
        <p:sp>
          <p:nvSpPr>
            <p:cNvPr id="10" name="Freeform 10"/>
            <p:cNvSpPr/>
            <p:nvPr/>
          </p:nvSpPr>
          <p:spPr>
            <a:xfrm>
              <a:off x="0" y="0"/>
              <a:ext cx="1279723" cy="1271725"/>
            </a:xfrm>
            <a:custGeom>
              <a:avLst/>
              <a:gdLst/>
              <a:ahLst/>
              <a:cxnLst/>
              <a:rect l="l" t="t" r="r" b="b"/>
              <a:pathLst>
                <a:path w="1279723" h="1271725">
                  <a:moveTo>
                    <a:pt x="0" y="0"/>
                  </a:moveTo>
                  <a:lnTo>
                    <a:pt x="1279723" y="0"/>
                  </a:lnTo>
                  <a:lnTo>
                    <a:pt x="1279723" y="1271725"/>
                  </a:lnTo>
                  <a:lnTo>
                    <a:pt x="0" y="1271725"/>
                  </a:lnTo>
                  <a:close/>
                </a:path>
              </a:pathLst>
            </a:custGeom>
            <a:solidFill>
              <a:srgbClr val="1A1A1A"/>
            </a:solidFill>
          </p:spPr>
        </p:sp>
        <p:sp>
          <p:nvSpPr>
            <p:cNvPr id="11" name="TextBox 11"/>
            <p:cNvSpPr txBox="1"/>
            <p:nvPr/>
          </p:nvSpPr>
          <p:spPr>
            <a:xfrm>
              <a:off x="0" y="-57150"/>
              <a:ext cx="1279723" cy="1328875"/>
            </a:xfrm>
            <a:prstGeom prst="rect">
              <a:avLst/>
            </a:prstGeom>
          </p:spPr>
          <p:txBody>
            <a:bodyPr lIns="50800" tIns="50800" rIns="50800" bIns="50800" rtlCol="0" anchor="ctr"/>
            <a:lstStyle/>
            <a:p>
              <a:pPr marL="0" lvl="0" indent="0" algn="ctr">
                <a:lnSpc>
                  <a:spcPts val="4114"/>
                </a:lnSpc>
                <a:spcBef>
                  <a:spcPct val="0"/>
                </a:spcBef>
              </a:pPr>
              <a:endParaRPr/>
            </a:p>
          </p:txBody>
        </p:sp>
      </p:grpSp>
      <p:sp>
        <p:nvSpPr>
          <p:cNvPr id="12" name="Freeform 12"/>
          <p:cNvSpPr/>
          <p:nvPr/>
        </p:nvSpPr>
        <p:spPr>
          <a:xfrm>
            <a:off x="2274468" y="8765585"/>
            <a:ext cx="4128022" cy="437161"/>
          </a:xfrm>
          <a:custGeom>
            <a:avLst/>
            <a:gdLst/>
            <a:ahLst/>
            <a:cxnLst/>
            <a:rect l="l" t="t" r="r" b="b"/>
            <a:pathLst>
              <a:path w="4128022" h="437161">
                <a:moveTo>
                  <a:pt x="0" y="0"/>
                </a:moveTo>
                <a:lnTo>
                  <a:pt x="4128022" y="0"/>
                </a:lnTo>
                <a:lnTo>
                  <a:pt x="4128022" y="437161"/>
                </a:lnTo>
                <a:lnTo>
                  <a:pt x="0" y="437161"/>
                </a:lnTo>
                <a:lnTo>
                  <a:pt x="0" y="0"/>
                </a:lnTo>
                <a:close/>
              </a:path>
            </a:pathLst>
          </a:custGeom>
          <a:blipFill>
            <a:blip r:embed="rId5"/>
            <a:stretch>
              <a:fillRect t="-86495"/>
            </a:stretch>
          </a:blipFill>
        </p:spPr>
      </p:sp>
      <p:grpSp>
        <p:nvGrpSpPr>
          <p:cNvPr id="13" name="Group 13"/>
          <p:cNvGrpSpPr/>
          <p:nvPr/>
        </p:nvGrpSpPr>
        <p:grpSpPr>
          <a:xfrm>
            <a:off x="2460589" y="5170827"/>
            <a:ext cx="4113179" cy="4087473"/>
            <a:chOff x="0" y="0"/>
            <a:chExt cx="1279723" cy="1271725"/>
          </a:xfrm>
        </p:grpSpPr>
        <p:sp>
          <p:nvSpPr>
            <p:cNvPr id="14" name="Freeform 14"/>
            <p:cNvSpPr/>
            <p:nvPr/>
          </p:nvSpPr>
          <p:spPr>
            <a:xfrm>
              <a:off x="0" y="0"/>
              <a:ext cx="1279723" cy="1271725"/>
            </a:xfrm>
            <a:custGeom>
              <a:avLst/>
              <a:gdLst/>
              <a:ahLst/>
              <a:cxnLst/>
              <a:rect l="l" t="t" r="r" b="b"/>
              <a:pathLst>
                <a:path w="1279723" h="1271725">
                  <a:moveTo>
                    <a:pt x="0" y="0"/>
                  </a:moveTo>
                  <a:lnTo>
                    <a:pt x="1279723" y="0"/>
                  </a:lnTo>
                  <a:lnTo>
                    <a:pt x="1279723" y="1271725"/>
                  </a:lnTo>
                  <a:lnTo>
                    <a:pt x="0" y="1271725"/>
                  </a:lnTo>
                  <a:close/>
                </a:path>
              </a:pathLst>
            </a:custGeom>
            <a:solidFill>
              <a:srgbClr val="1A1A1A"/>
            </a:solidFill>
          </p:spPr>
        </p:sp>
        <p:sp>
          <p:nvSpPr>
            <p:cNvPr id="15" name="TextBox 15"/>
            <p:cNvSpPr txBox="1"/>
            <p:nvPr/>
          </p:nvSpPr>
          <p:spPr>
            <a:xfrm>
              <a:off x="0" y="-57150"/>
              <a:ext cx="1279723" cy="1328875"/>
            </a:xfrm>
            <a:prstGeom prst="rect">
              <a:avLst/>
            </a:prstGeom>
          </p:spPr>
          <p:txBody>
            <a:bodyPr lIns="50800" tIns="50800" rIns="50800" bIns="50800" rtlCol="0" anchor="ctr"/>
            <a:lstStyle/>
            <a:p>
              <a:pPr marL="0" lvl="0" indent="0" algn="ctr">
                <a:lnSpc>
                  <a:spcPts val="4114"/>
                </a:lnSpc>
                <a:spcBef>
                  <a:spcPct val="0"/>
                </a:spcBef>
              </a:pPr>
              <a:endParaRPr/>
            </a:p>
          </p:txBody>
        </p:sp>
      </p:grpSp>
      <p:grpSp>
        <p:nvGrpSpPr>
          <p:cNvPr id="16" name="Group 16"/>
          <p:cNvGrpSpPr/>
          <p:nvPr/>
        </p:nvGrpSpPr>
        <p:grpSpPr>
          <a:xfrm>
            <a:off x="3321316" y="3653528"/>
            <a:ext cx="2049168" cy="204916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1A1A"/>
            </a:solidFill>
          </p:spPr>
        </p:sp>
        <p:sp>
          <p:nvSpPr>
            <p:cNvPr id="18" name="TextBox 18"/>
            <p:cNvSpPr txBox="1"/>
            <p:nvPr/>
          </p:nvSpPr>
          <p:spPr>
            <a:xfrm>
              <a:off x="76200" y="19050"/>
              <a:ext cx="660400" cy="717550"/>
            </a:xfrm>
            <a:prstGeom prst="rect">
              <a:avLst/>
            </a:prstGeom>
          </p:spPr>
          <p:txBody>
            <a:bodyPr lIns="50800" tIns="50800" rIns="50800" bIns="50800" rtlCol="0" anchor="ctr"/>
            <a:lstStyle/>
            <a:p>
              <a:pPr marL="0" lvl="0" indent="0" algn="ctr">
                <a:lnSpc>
                  <a:spcPts val="4114"/>
                </a:lnSpc>
                <a:spcBef>
                  <a:spcPct val="0"/>
                </a:spcBef>
              </a:pPr>
              <a:endParaRPr/>
            </a:p>
          </p:txBody>
        </p:sp>
      </p:grpSp>
      <p:grpSp>
        <p:nvGrpSpPr>
          <p:cNvPr id="19" name="Group 19"/>
          <p:cNvGrpSpPr/>
          <p:nvPr/>
        </p:nvGrpSpPr>
        <p:grpSpPr>
          <a:xfrm>
            <a:off x="8119617" y="3653528"/>
            <a:ext cx="2049168" cy="204916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1A1A"/>
            </a:solidFill>
          </p:spPr>
        </p:sp>
        <p:sp>
          <p:nvSpPr>
            <p:cNvPr id="21" name="TextBox 21"/>
            <p:cNvSpPr txBox="1"/>
            <p:nvPr/>
          </p:nvSpPr>
          <p:spPr>
            <a:xfrm>
              <a:off x="76200" y="19050"/>
              <a:ext cx="660400" cy="717550"/>
            </a:xfrm>
            <a:prstGeom prst="rect">
              <a:avLst/>
            </a:prstGeom>
          </p:spPr>
          <p:txBody>
            <a:bodyPr lIns="50800" tIns="50800" rIns="50800" bIns="50800" rtlCol="0" anchor="ctr"/>
            <a:lstStyle/>
            <a:p>
              <a:pPr marL="0" lvl="0" indent="0" algn="ctr">
                <a:lnSpc>
                  <a:spcPts val="4114"/>
                </a:lnSpc>
                <a:spcBef>
                  <a:spcPct val="0"/>
                </a:spcBef>
              </a:pPr>
              <a:endParaRPr/>
            </a:p>
          </p:txBody>
        </p:sp>
      </p:grpSp>
      <p:grpSp>
        <p:nvGrpSpPr>
          <p:cNvPr id="22" name="Group 22"/>
          <p:cNvGrpSpPr/>
          <p:nvPr/>
        </p:nvGrpSpPr>
        <p:grpSpPr>
          <a:xfrm>
            <a:off x="12933709" y="3653528"/>
            <a:ext cx="2049168" cy="2049168"/>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1A1A"/>
            </a:solidFill>
          </p:spPr>
        </p:sp>
        <p:sp>
          <p:nvSpPr>
            <p:cNvPr id="24" name="TextBox 24"/>
            <p:cNvSpPr txBox="1"/>
            <p:nvPr/>
          </p:nvSpPr>
          <p:spPr>
            <a:xfrm>
              <a:off x="76200" y="19050"/>
              <a:ext cx="660400" cy="717550"/>
            </a:xfrm>
            <a:prstGeom prst="rect">
              <a:avLst/>
            </a:prstGeom>
          </p:spPr>
          <p:txBody>
            <a:bodyPr lIns="50800" tIns="50800" rIns="50800" bIns="50800" rtlCol="0" anchor="ctr"/>
            <a:lstStyle/>
            <a:p>
              <a:pPr marL="0" lvl="0" indent="0" algn="ctr">
                <a:lnSpc>
                  <a:spcPts val="4114"/>
                </a:lnSpc>
                <a:spcBef>
                  <a:spcPct val="0"/>
                </a:spcBef>
              </a:pPr>
              <a:endParaRPr/>
            </a:p>
          </p:txBody>
        </p:sp>
      </p:grpSp>
      <p:sp>
        <p:nvSpPr>
          <p:cNvPr id="25" name="Freeform 25"/>
          <p:cNvSpPr/>
          <p:nvPr/>
        </p:nvSpPr>
        <p:spPr>
          <a:xfrm>
            <a:off x="3732628" y="4016965"/>
            <a:ext cx="1211702" cy="1322294"/>
          </a:xfrm>
          <a:custGeom>
            <a:avLst/>
            <a:gdLst/>
            <a:ahLst/>
            <a:cxnLst/>
            <a:rect l="l" t="t" r="r" b="b"/>
            <a:pathLst>
              <a:path w="1211702" h="1322294">
                <a:moveTo>
                  <a:pt x="0" y="0"/>
                </a:moveTo>
                <a:lnTo>
                  <a:pt x="1211702" y="0"/>
                </a:lnTo>
                <a:lnTo>
                  <a:pt x="1211702" y="1322294"/>
                </a:lnTo>
                <a:lnTo>
                  <a:pt x="0" y="132229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6" name="Freeform 26"/>
          <p:cNvSpPr/>
          <p:nvPr/>
        </p:nvSpPr>
        <p:spPr>
          <a:xfrm>
            <a:off x="8563658" y="4016965"/>
            <a:ext cx="1160684" cy="1393835"/>
          </a:xfrm>
          <a:custGeom>
            <a:avLst/>
            <a:gdLst/>
            <a:ahLst/>
            <a:cxnLst/>
            <a:rect l="l" t="t" r="r" b="b"/>
            <a:pathLst>
              <a:path w="1160684" h="1393835">
                <a:moveTo>
                  <a:pt x="0" y="0"/>
                </a:moveTo>
                <a:lnTo>
                  <a:pt x="1160684" y="0"/>
                </a:lnTo>
                <a:lnTo>
                  <a:pt x="1160684" y="1393835"/>
                </a:lnTo>
                <a:lnTo>
                  <a:pt x="0" y="139383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7" name="Freeform 27"/>
          <p:cNvSpPr/>
          <p:nvPr/>
        </p:nvSpPr>
        <p:spPr>
          <a:xfrm>
            <a:off x="13272985" y="3986188"/>
            <a:ext cx="1353071" cy="1353071"/>
          </a:xfrm>
          <a:custGeom>
            <a:avLst/>
            <a:gdLst/>
            <a:ahLst/>
            <a:cxnLst/>
            <a:rect l="l" t="t" r="r" b="b"/>
            <a:pathLst>
              <a:path w="1353071" h="1353071">
                <a:moveTo>
                  <a:pt x="0" y="0"/>
                </a:moveTo>
                <a:lnTo>
                  <a:pt x="1353071" y="0"/>
                </a:lnTo>
                <a:lnTo>
                  <a:pt x="1353071" y="1353071"/>
                </a:lnTo>
                <a:lnTo>
                  <a:pt x="0" y="1353071"/>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28" name="TextBox 28"/>
          <p:cNvSpPr txBox="1"/>
          <p:nvPr/>
        </p:nvSpPr>
        <p:spPr>
          <a:xfrm>
            <a:off x="856350" y="350910"/>
            <a:ext cx="14864482" cy="2036086"/>
          </a:xfrm>
          <a:prstGeom prst="rect">
            <a:avLst/>
          </a:prstGeom>
        </p:spPr>
        <p:txBody>
          <a:bodyPr lIns="0" tIns="0" rIns="0" bIns="0" rtlCol="0" anchor="t">
            <a:spAutoFit/>
          </a:bodyPr>
          <a:lstStyle/>
          <a:p>
            <a:pPr marL="0" lvl="0" indent="0" algn="ctr">
              <a:lnSpc>
                <a:spcPts val="8186"/>
              </a:lnSpc>
              <a:spcBef>
                <a:spcPct val="0"/>
              </a:spcBef>
            </a:pPr>
            <a:r>
              <a:rPr lang="en-US" sz="5932" spc="581">
                <a:solidFill>
                  <a:srgbClr val="231F20"/>
                </a:solidFill>
                <a:latin typeface="Oswald Bold"/>
              </a:rPr>
              <a:t>FONCTIONNALITÉS POUR LE SITE WEB (CÔTÉ CLIENT)</a:t>
            </a:r>
          </a:p>
        </p:txBody>
      </p:sp>
      <p:sp>
        <p:nvSpPr>
          <p:cNvPr id="29" name="TextBox 29"/>
          <p:cNvSpPr txBox="1"/>
          <p:nvPr/>
        </p:nvSpPr>
        <p:spPr>
          <a:xfrm>
            <a:off x="12184205" y="5759625"/>
            <a:ext cx="3829327" cy="1856086"/>
          </a:xfrm>
          <a:prstGeom prst="rect">
            <a:avLst/>
          </a:prstGeom>
        </p:spPr>
        <p:txBody>
          <a:bodyPr lIns="0" tIns="0" rIns="0" bIns="0" rtlCol="0" anchor="t">
            <a:spAutoFit/>
          </a:bodyPr>
          <a:lstStyle/>
          <a:p>
            <a:pPr>
              <a:lnSpc>
                <a:spcPts val="2377"/>
              </a:lnSpc>
            </a:pPr>
            <a:r>
              <a:rPr lang="fr-FR" sz="2400" b="1" dirty="0">
                <a:solidFill>
                  <a:schemeClr val="bg1"/>
                </a:solidFill>
              </a:rPr>
              <a:t>Support client en ligne efficace : </a:t>
            </a:r>
            <a:r>
              <a:rPr lang="fr-FR" sz="2400" dirty="0">
                <a:solidFill>
                  <a:schemeClr val="bg1"/>
                </a:solidFill>
              </a:rPr>
              <a:t>système intégré pour questions, conseils, ou problèmes via messagerie, améliorant la satisfaction client.</a:t>
            </a:r>
            <a:endParaRPr lang="en-US" sz="2400" spc="168" dirty="0">
              <a:solidFill>
                <a:schemeClr val="bg1"/>
              </a:solidFill>
              <a:latin typeface="DM Sans"/>
            </a:endParaRPr>
          </a:p>
        </p:txBody>
      </p:sp>
      <p:sp>
        <p:nvSpPr>
          <p:cNvPr id="30" name="TextBox 30"/>
          <p:cNvSpPr txBox="1"/>
          <p:nvPr/>
        </p:nvSpPr>
        <p:spPr>
          <a:xfrm>
            <a:off x="7372688" y="5615179"/>
            <a:ext cx="3601886" cy="3130156"/>
          </a:xfrm>
          <a:prstGeom prst="rect">
            <a:avLst/>
          </a:prstGeom>
        </p:spPr>
        <p:txBody>
          <a:bodyPr lIns="0" tIns="0" rIns="0" bIns="0" rtlCol="0" anchor="t">
            <a:spAutoFit/>
          </a:bodyPr>
          <a:lstStyle/>
          <a:p>
            <a:pPr>
              <a:lnSpc>
                <a:spcPts val="2515"/>
              </a:lnSpc>
            </a:pPr>
            <a:r>
              <a:rPr lang="en-US" sz="1822" spc="178" dirty="0">
                <a:solidFill>
                  <a:srgbClr val="FFFBFB"/>
                </a:solidFill>
                <a:latin typeface="DM Sans Bold"/>
              </a:rPr>
              <a:t>Gestion du </a:t>
            </a:r>
            <a:r>
              <a:rPr lang="en-US" sz="1822" spc="178" dirty="0" err="1">
                <a:solidFill>
                  <a:srgbClr val="FFFBFB"/>
                </a:solidFill>
                <a:latin typeface="DM Sans Bold"/>
              </a:rPr>
              <a:t>profil</a:t>
            </a:r>
            <a:r>
              <a:rPr lang="en-US" sz="1822" spc="178" dirty="0">
                <a:solidFill>
                  <a:srgbClr val="FFFBFB"/>
                </a:solidFill>
                <a:latin typeface="DM Sans Bold"/>
              </a:rPr>
              <a:t> client </a:t>
            </a:r>
            <a:r>
              <a:rPr lang="en-US" sz="1822" spc="178" dirty="0" err="1">
                <a:solidFill>
                  <a:srgbClr val="FFFBFB"/>
                </a:solidFill>
                <a:latin typeface="DM Sans Bold"/>
              </a:rPr>
              <a:t>personnalisée</a:t>
            </a:r>
            <a:r>
              <a:rPr lang="en-US" sz="1822" spc="178" dirty="0">
                <a:solidFill>
                  <a:srgbClr val="FFFBFB"/>
                </a:solidFill>
                <a:latin typeface="DM Sans Bold"/>
              </a:rPr>
              <a:t> :</a:t>
            </a:r>
            <a:r>
              <a:rPr lang="en-US" sz="1822" spc="178" dirty="0">
                <a:solidFill>
                  <a:srgbClr val="FFFBFB"/>
                </a:solidFill>
                <a:latin typeface="DM Sans"/>
              </a:rPr>
              <a:t> </a:t>
            </a:r>
            <a:r>
              <a:rPr lang="en-US" sz="1822" spc="178" dirty="0" err="1">
                <a:solidFill>
                  <a:srgbClr val="FFFBFB"/>
                </a:solidFill>
                <a:latin typeface="DM Sans"/>
              </a:rPr>
              <a:t>Permet</a:t>
            </a:r>
            <a:r>
              <a:rPr lang="en-US" sz="1822" spc="178" dirty="0">
                <a:solidFill>
                  <a:srgbClr val="FFFBFB"/>
                </a:solidFill>
                <a:latin typeface="DM Sans"/>
              </a:rPr>
              <a:t> aux clients de </a:t>
            </a:r>
            <a:r>
              <a:rPr lang="en-US" sz="1822" spc="178" dirty="0" err="1">
                <a:solidFill>
                  <a:srgbClr val="FFFBFB"/>
                </a:solidFill>
                <a:latin typeface="DM Sans"/>
              </a:rPr>
              <a:t>créer</a:t>
            </a:r>
            <a:r>
              <a:rPr lang="en-US" sz="1822" spc="178" dirty="0">
                <a:solidFill>
                  <a:srgbClr val="FFFBFB"/>
                </a:solidFill>
                <a:latin typeface="DM Sans"/>
              </a:rPr>
              <a:t> et de </a:t>
            </a:r>
            <a:r>
              <a:rPr lang="en-US" sz="1822" spc="178" dirty="0" err="1">
                <a:solidFill>
                  <a:srgbClr val="FFFBFB"/>
                </a:solidFill>
                <a:latin typeface="DM Sans"/>
              </a:rPr>
              <a:t>gérer</a:t>
            </a:r>
            <a:r>
              <a:rPr lang="en-US" sz="1822" spc="178" dirty="0">
                <a:solidFill>
                  <a:srgbClr val="FFFBFB"/>
                </a:solidFill>
                <a:latin typeface="DM Sans"/>
              </a:rPr>
              <a:t> </a:t>
            </a:r>
            <a:r>
              <a:rPr lang="en-US" sz="1822" spc="178" dirty="0" err="1">
                <a:solidFill>
                  <a:srgbClr val="FFFBFB"/>
                </a:solidFill>
                <a:latin typeface="DM Sans"/>
              </a:rPr>
              <a:t>leur</a:t>
            </a:r>
            <a:r>
              <a:rPr lang="en-US" sz="1822" spc="178" dirty="0">
                <a:solidFill>
                  <a:srgbClr val="FFFBFB"/>
                </a:solidFill>
                <a:latin typeface="DM Sans"/>
              </a:rPr>
              <a:t> propre </a:t>
            </a:r>
            <a:r>
              <a:rPr lang="en-US" sz="1822" spc="178" dirty="0" err="1">
                <a:solidFill>
                  <a:srgbClr val="FFFBFB"/>
                </a:solidFill>
                <a:latin typeface="DM Sans"/>
              </a:rPr>
              <a:t>profil</a:t>
            </a:r>
            <a:r>
              <a:rPr lang="en-US" sz="1822" spc="178" dirty="0">
                <a:solidFill>
                  <a:srgbClr val="FFFBFB"/>
                </a:solidFill>
                <a:latin typeface="DM Sans"/>
              </a:rPr>
              <a:t> </a:t>
            </a:r>
            <a:r>
              <a:rPr lang="en-US" sz="1822" spc="178" dirty="0" err="1">
                <a:solidFill>
                  <a:srgbClr val="FFFBFB"/>
                </a:solidFill>
                <a:latin typeface="DM Sans"/>
              </a:rPr>
              <a:t>en</a:t>
            </a:r>
            <a:r>
              <a:rPr lang="en-US" sz="1822" spc="178" dirty="0">
                <a:solidFill>
                  <a:srgbClr val="FFFBFB"/>
                </a:solidFill>
                <a:latin typeface="DM Sans"/>
              </a:rPr>
              <a:t> </a:t>
            </a:r>
            <a:r>
              <a:rPr lang="en-US" sz="1822" spc="178" dirty="0" err="1">
                <a:solidFill>
                  <a:srgbClr val="FFFBFB"/>
                </a:solidFill>
                <a:latin typeface="DM Sans"/>
              </a:rPr>
              <a:t>ligne</a:t>
            </a:r>
            <a:r>
              <a:rPr lang="en-US" sz="1822" spc="178" dirty="0">
                <a:solidFill>
                  <a:srgbClr val="FFFBFB"/>
                </a:solidFill>
                <a:latin typeface="DM Sans"/>
              </a:rPr>
              <a:t>, </a:t>
            </a:r>
            <a:r>
              <a:rPr lang="en-US" sz="1822" spc="178" dirty="0" err="1">
                <a:solidFill>
                  <a:srgbClr val="FFFBFB"/>
                </a:solidFill>
                <a:latin typeface="DM Sans"/>
              </a:rPr>
              <a:t>incluant</a:t>
            </a:r>
            <a:r>
              <a:rPr lang="en-US" sz="1822" spc="178" dirty="0">
                <a:solidFill>
                  <a:srgbClr val="FFFBFB"/>
                </a:solidFill>
                <a:latin typeface="DM Sans"/>
              </a:rPr>
              <a:t> </a:t>
            </a:r>
            <a:r>
              <a:rPr lang="en-US" sz="1822" spc="178" dirty="0" err="1">
                <a:solidFill>
                  <a:srgbClr val="FFFBFB"/>
                </a:solidFill>
                <a:latin typeface="DM Sans"/>
              </a:rPr>
              <a:t>leurs</a:t>
            </a:r>
            <a:r>
              <a:rPr lang="en-US" sz="1822" spc="178" dirty="0">
                <a:solidFill>
                  <a:srgbClr val="FFFBFB"/>
                </a:solidFill>
                <a:latin typeface="DM Sans"/>
              </a:rPr>
              <a:t> </a:t>
            </a:r>
            <a:r>
              <a:rPr lang="en-US" sz="1822" spc="178" dirty="0" err="1">
                <a:solidFill>
                  <a:srgbClr val="FFFBFB"/>
                </a:solidFill>
                <a:latin typeface="DM Sans"/>
              </a:rPr>
              <a:t>coordonnées</a:t>
            </a:r>
            <a:r>
              <a:rPr lang="en-US" sz="1822" spc="178" dirty="0">
                <a:solidFill>
                  <a:srgbClr val="FFFBFB"/>
                </a:solidFill>
                <a:latin typeface="DM Sans"/>
              </a:rPr>
              <a:t>, </a:t>
            </a:r>
            <a:r>
              <a:rPr lang="en-US" sz="1822" spc="178" dirty="0" err="1">
                <a:solidFill>
                  <a:srgbClr val="FFFBFB"/>
                </a:solidFill>
                <a:latin typeface="DM Sans"/>
              </a:rPr>
              <a:t>informations</a:t>
            </a:r>
            <a:r>
              <a:rPr lang="en-US" sz="1822" spc="178" dirty="0">
                <a:solidFill>
                  <a:srgbClr val="FFFBFB"/>
                </a:solidFill>
                <a:latin typeface="DM Sans"/>
              </a:rPr>
              <a:t> </a:t>
            </a:r>
            <a:r>
              <a:rPr lang="en-US" sz="1822" spc="178" dirty="0" err="1">
                <a:solidFill>
                  <a:srgbClr val="FFFBFB"/>
                </a:solidFill>
                <a:latin typeface="DM Sans"/>
              </a:rPr>
              <a:t>d'assurance</a:t>
            </a:r>
            <a:r>
              <a:rPr lang="en-US" sz="1822" spc="178" dirty="0">
                <a:solidFill>
                  <a:srgbClr val="FFFBFB"/>
                </a:solidFill>
                <a:latin typeface="DM Sans"/>
              </a:rPr>
              <a:t>, </a:t>
            </a:r>
            <a:r>
              <a:rPr lang="en-US" sz="1822" spc="178" dirty="0" err="1">
                <a:solidFill>
                  <a:srgbClr val="FFFBFB"/>
                </a:solidFill>
                <a:latin typeface="DM Sans"/>
              </a:rPr>
              <a:t>préférences</a:t>
            </a:r>
            <a:r>
              <a:rPr lang="en-US" sz="1822" spc="178" dirty="0">
                <a:solidFill>
                  <a:srgbClr val="FFFBFB"/>
                </a:solidFill>
                <a:latin typeface="DM Sans"/>
              </a:rPr>
              <a:t> de </a:t>
            </a:r>
            <a:r>
              <a:rPr lang="en-US" sz="1822" spc="178" dirty="0" err="1">
                <a:solidFill>
                  <a:srgbClr val="FFFBFB"/>
                </a:solidFill>
                <a:latin typeface="DM Sans"/>
              </a:rPr>
              <a:t>produit</a:t>
            </a:r>
            <a:r>
              <a:rPr lang="en-US" sz="1822" spc="178" dirty="0">
                <a:solidFill>
                  <a:srgbClr val="FFFBFB"/>
                </a:solidFill>
                <a:latin typeface="DM Sans"/>
              </a:rPr>
              <a:t> et </a:t>
            </a:r>
            <a:r>
              <a:rPr lang="en-US" sz="1822" spc="178" dirty="0" err="1">
                <a:solidFill>
                  <a:srgbClr val="FFFBFB"/>
                </a:solidFill>
                <a:latin typeface="DM Sans"/>
              </a:rPr>
              <a:t>historique</a:t>
            </a:r>
            <a:r>
              <a:rPr lang="en-US" sz="1822" spc="178" dirty="0">
                <a:solidFill>
                  <a:srgbClr val="FFFBFB"/>
                </a:solidFill>
                <a:latin typeface="DM Sans"/>
              </a:rPr>
              <a:t> </a:t>
            </a:r>
            <a:r>
              <a:rPr lang="en-US" sz="1822" spc="178" dirty="0" err="1">
                <a:solidFill>
                  <a:srgbClr val="FFFBFB"/>
                </a:solidFill>
                <a:latin typeface="DM Sans"/>
              </a:rPr>
              <a:t>d'achats</a:t>
            </a:r>
            <a:r>
              <a:rPr lang="en-US" sz="1822" spc="178" dirty="0">
                <a:solidFill>
                  <a:srgbClr val="FFFBFB"/>
                </a:solidFill>
                <a:latin typeface="DM Sans"/>
              </a:rPr>
              <a:t> pour </a:t>
            </a:r>
            <a:r>
              <a:rPr lang="en-US" sz="1822" spc="178" dirty="0" err="1">
                <a:solidFill>
                  <a:srgbClr val="FFFBFB"/>
                </a:solidFill>
                <a:latin typeface="DM Sans"/>
              </a:rPr>
              <a:t>une</a:t>
            </a:r>
            <a:r>
              <a:rPr lang="en-US" sz="1822" spc="178" dirty="0">
                <a:solidFill>
                  <a:srgbClr val="FFFBFB"/>
                </a:solidFill>
                <a:latin typeface="DM Sans"/>
              </a:rPr>
              <a:t> </a:t>
            </a:r>
            <a:r>
              <a:rPr lang="en-US" sz="1822" spc="178" dirty="0" err="1">
                <a:solidFill>
                  <a:srgbClr val="FFFBFB"/>
                </a:solidFill>
                <a:latin typeface="DM Sans"/>
              </a:rPr>
              <a:t>expérience</a:t>
            </a:r>
            <a:r>
              <a:rPr lang="en-US" sz="1822" spc="178" dirty="0">
                <a:solidFill>
                  <a:srgbClr val="FFFBFB"/>
                </a:solidFill>
                <a:latin typeface="DM Sans"/>
              </a:rPr>
              <a:t> </a:t>
            </a:r>
            <a:r>
              <a:rPr lang="en-US" sz="1822" spc="178" dirty="0" err="1">
                <a:solidFill>
                  <a:srgbClr val="FFFBFB"/>
                </a:solidFill>
                <a:latin typeface="DM Sans"/>
              </a:rPr>
              <a:t>personnalisée</a:t>
            </a:r>
            <a:endParaRPr lang="en-US" sz="1822" spc="178" dirty="0">
              <a:solidFill>
                <a:srgbClr val="FFFBFB"/>
              </a:solidFill>
              <a:latin typeface="DM Sans"/>
            </a:endParaRPr>
          </a:p>
        </p:txBody>
      </p:sp>
      <p:sp>
        <p:nvSpPr>
          <p:cNvPr id="31" name="TextBox 31"/>
          <p:cNvSpPr txBox="1"/>
          <p:nvPr/>
        </p:nvSpPr>
        <p:spPr>
          <a:xfrm>
            <a:off x="2613643" y="5827140"/>
            <a:ext cx="3542623" cy="2815831"/>
          </a:xfrm>
          <a:prstGeom prst="rect">
            <a:avLst/>
          </a:prstGeom>
        </p:spPr>
        <p:txBody>
          <a:bodyPr lIns="0" tIns="0" rIns="0" bIns="0" rtlCol="0" anchor="t">
            <a:spAutoFit/>
          </a:bodyPr>
          <a:lstStyle/>
          <a:p>
            <a:pPr>
              <a:lnSpc>
                <a:spcPts val="2515"/>
              </a:lnSpc>
            </a:pPr>
            <a:r>
              <a:rPr lang="en-US" sz="1822" spc="178" dirty="0">
                <a:solidFill>
                  <a:srgbClr val="FFFBFB"/>
                </a:solidFill>
                <a:latin typeface="DM Sans Bold"/>
              </a:rPr>
              <a:t>Catalogue de </a:t>
            </a:r>
            <a:r>
              <a:rPr lang="en-US" sz="1822" spc="178" dirty="0" err="1">
                <a:solidFill>
                  <a:srgbClr val="FFFBFB"/>
                </a:solidFill>
                <a:latin typeface="DM Sans Bold"/>
              </a:rPr>
              <a:t>produits</a:t>
            </a:r>
            <a:r>
              <a:rPr lang="en-US" sz="1822" spc="178" dirty="0">
                <a:solidFill>
                  <a:srgbClr val="FFFBFB"/>
                </a:solidFill>
                <a:latin typeface="DM Sans Bold"/>
              </a:rPr>
              <a:t> </a:t>
            </a:r>
            <a:r>
              <a:rPr lang="en-US" sz="1822" spc="178" dirty="0" err="1">
                <a:solidFill>
                  <a:srgbClr val="FFFBFB"/>
                </a:solidFill>
                <a:latin typeface="DM Sans Bold"/>
              </a:rPr>
              <a:t>complet</a:t>
            </a:r>
            <a:r>
              <a:rPr lang="en-US" sz="1822" spc="178" dirty="0">
                <a:solidFill>
                  <a:srgbClr val="FFFBFB"/>
                </a:solidFill>
                <a:latin typeface="DM Sans Bold"/>
              </a:rPr>
              <a:t> :</a:t>
            </a:r>
            <a:r>
              <a:rPr lang="en-US" sz="1822" spc="178" dirty="0">
                <a:solidFill>
                  <a:srgbClr val="FFFBFB"/>
                </a:solidFill>
                <a:latin typeface="DM Sans"/>
              </a:rPr>
              <a:t> </a:t>
            </a:r>
            <a:r>
              <a:rPr lang="en-US" sz="1822" spc="178" dirty="0" err="1">
                <a:solidFill>
                  <a:srgbClr val="FFFBFB"/>
                </a:solidFill>
                <a:latin typeface="DM Sans"/>
              </a:rPr>
              <a:t>Permet</a:t>
            </a:r>
            <a:r>
              <a:rPr lang="en-US" sz="1822" spc="178" dirty="0">
                <a:solidFill>
                  <a:srgbClr val="FFFBFB"/>
                </a:solidFill>
                <a:latin typeface="DM Sans"/>
              </a:rPr>
              <a:t> aux clients </a:t>
            </a:r>
            <a:r>
              <a:rPr lang="en-US" sz="1822" spc="178" dirty="0" err="1">
                <a:solidFill>
                  <a:srgbClr val="FFFBFB"/>
                </a:solidFill>
                <a:latin typeface="DM Sans"/>
              </a:rPr>
              <a:t>d'accéder</a:t>
            </a:r>
            <a:r>
              <a:rPr lang="en-US" sz="1822" spc="178" dirty="0">
                <a:solidFill>
                  <a:srgbClr val="FFFBFB"/>
                </a:solidFill>
                <a:latin typeface="DM Sans"/>
              </a:rPr>
              <a:t> à </a:t>
            </a:r>
            <a:r>
              <a:rPr lang="en-US" sz="1822" spc="178" dirty="0" err="1">
                <a:solidFill>
                  <a:srgbClr val="FFFBFB"/>
                </a:solidFill>
                <a:latin typeface="DM Sans"/>
              </a:rPr>
              <a:t>une</a:t>
            </a:r>
            <a:r>
              <a:rPr lang="en-US" sz="1822" spc="178" dirty="0">
                <a:solidFill>
                  <a:srgbClr val="FFFBFB"/>
                </a:solidFill>
                <a:latin typeface="DM Sans"/>
              </a:rPr>
              <a:t> large </a:t>
            </a:r>
            <a:r>
              <a:rPr lang="en-US" sz="1822" spc="178" dirty="0" err="1">
                <a:solidFill>
                  <a:srgbClr val="FFFBFB"/>
                </a:solidFill>
                <a:latin typeface="DM Sans"/>
              </a:rPr>
              <a:t>gamme</a:t>
            </a:r>
            <a:r>
              <a:rPr lang="en-US" sz="1822" spc="178" dirty="0">
                <a:solidFill>
                  <a:srgbClr val="FFFBFB"/>
                </a:solidFill>
                <a:latin typeface="DM Sans"/>
              </a:rPr>
              <a:t> de </a:t>
            </a:r>
            <a:r>
              <a:rPr lang="en-US" sz="1822" spc="178" dirty="0" err="1">
                <a:solidFill>
                  <a:srgbClr val="FFFBFB"/>
                </a:solidFill>
                <a:latin typeface="DM Sans"/>
              </a:rPr>
              <a:t>produits</a:t>
            </a:r>
            <a:r>
              <a:rPr lang="en-US" sz="1822" spc="178" dirty="0">
                <a:solidFill>
                  <a:srgbClr val="FFFBFB"/>
                </a:solidFill>
                <a:latin typeface="DM Sans"/>
              </a:rPr>
              <a:t>, </a:t>
            </a:r>
            <a:r>
              <a:rPr lang="en-US" sz="1822" spc="178" dirty="0" err="1">
                <a:solidFill>
                  <a:srgbClr val="FFFBFB"/>
                </a:solidFill>
                <a:latin typeface="DM Sans"/>
              </a:rPr>
              <a:t>incluant</a:t>
            </a:r>
            <a:r>
              <a:rPr lang="en-US" sz="1822" spc="178" dirty="0">
                <a:solidFill>
                  <a:srgbClr val="FFFBFB"/>
                </a:solidFill>
                <a:latin typeface="DM Sans"/>
              </a:rPr>
              <a:t> montures, </a:t>
            </a:r>
            <a:r>
              <a:rPr lang="en-US" sz="1822" spc="178" dirty="0" err="1">
                <a:solidFill>
                  <a:srgbClr val="FFFBFB"/>
                </a:solidFill>
                <a:latin typeface="DM Sans"/>
              </a:rPr>
              <a:t>lentilles</a:t>
            </a:r>
            <a:r>
              <a:rPr lang="en-US" sz="1822" spc="178" dirty="0">
                <a:solidFill>
                  <a:srgbClr val="FFFBFB"/>
                </a:solidFill>
                <a:latin typeface="DM Sans"/>
              </a:rPr>
              <a:t> et </a:t>
            </a:r>
            <a:r>
              <a:rPr lang="en-US" sz="1822" spc="178" dirty="0" err="1">
                <a:solidFill>
                  <a:srgbClr val="FFFBFB"/>
                </a:solidFill>
                <a:latin typeface="DM Sans"/>
              </a:rPr>
              <a:t>accessoires</a:t>
            </a:r>
            <a:r>
              <a:rPr lang="en-US" sz="1822" spc="178" dirty="0">
                <a:solidFill>
                  <a:srgbClr val="FFFBFB"/>
                </a:solidFill>
                <a:latin typeface="DM Sans"/>
              </a:rPr>
              <a:t>, avec des descriptions </a:t>
            </a:r>
            <a:r>
              <a:rPr lang="en-US" sz="1822" spc="178" dirty="0" err="1">
                <a:solidFill>
                  <a:srgbClr val="FFFBFB"/>
                </a:solidFill>
                <a:latin typeface="DM Sans"/>
              </a:rPr>
              <a:t>détaillées</a:t>
            </a:r>
            <a:r>
              <a:rPr lang="en-US" sz="1822" spc="178" dirty="0">
                <a:solidFill>
                  <a:srgbClr val="FFFBFB"/>
                </a:solidFill>
                <a:latin typeface="DM Sans"/>
              </a:rPr>
              <a:t> et des images pour </a:t>
            </a:r>
            <a:r>
              <a:rPr lang="en-US" sz="1822" spc="178" dirty="0" err="1">
                <a:solidFill>
                  <a:srgbClr val="FFFBFB"/>
                </a:solidFill>
                <a:latin typeface="DM Sans"/>
              </a:rPr>
              <a:t>faciliter</a:t>
            </a:r>
            <a:r>
              <a:rPr lang="en-US" sz="1822" spc="178" dirty="0">
                <a:solidFill>
                  <a:srgbClr val="FFFBFB"/>
                </a:solidFill>
                <a:latin typeface="DM Sans"/>
              </a:rPr>
              <a:t> </a:t>
            </a:r>
            <a:r>
              <a:rPr lang="en-US" sz="1822" spc="178" dirty="0" err="1">
                <a:solidFill>
                  <a:srgbClr val="FFFBFB"/>
                </a:solidFill>
                <a:latin typeface="DM Sans"/>
              </a:rPr>
              <a:t>leur</a:t>
            </a:r>
            <a:r>
              <a:rPr lang="en-US" sz="1822" spc="178" dirty="0">
                <a:solidFill>
                  <a:srgbClr val="FFFBFB"/>
                </a:solidFill>
                <a:latin typeface="DM Sans"/>
              </a:rPr>
              <a:t> </a:t>
            </a:r>
            <a:r>
              <a:rPr lang="en-US" sz="1822" spc="178" dirty="0" err="1">
                <a:solidFill>
                  <a:srgbClr val="FFFBFB"/>
                </a:solidFill>
                <a:latin typeface="DM Sans"/>
              </a:rPr>
              <a:t>sélection</a:t>
            </a:r>
            <a:endParaRPr lang="en-US" sz="1822" spc="178" dirty="0">
              <a:solidFill>
                <a:srgbClr val="FFFBFB"/>
              </a:solidFill>
              <a:latin typeface="DM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0580377">
            <a:off x="9407140" y="-9309963"/>
            <a:ext cx="24036383" cy="24664199"/>
          </a:xfrm>
          <a:custGeom>
            <a:avLst/>
            <a:gdLst/>
            <a:ahLst/>
            <a:cxnLst/>
            <a:rect l="l" t="t" r="r" b="b"/>
            <a:pathLst>
              <a:path w="24036383" h="24664199">
                <a:moveTo>
                  <a:pt x="0" y="0"/>
                </a:moveTo>
                <a:lnTo>
                  <a:pt x="24036383" y="0"/>
                </a:lnTo>
                <a:lnTo>
                  <a:pt x="24036383" y="24664198"/>
                </a:lnTo>
                <a:lnTo>
                  <a:pt x="0" y="2466419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73472" y="1419866"/>
            <a:ext cx="12425598" cy="5564927"/>
          </a:xfrm>
          <a:prstGeom prst="rect">
            <a:avLst/>
          </a:prstGeom>
        </p:spPr>
        <p:txBody>
          <a:bodyPr lIns="0" tIns="0" rIns="0" bIns="0" rtlCol="0" anchor="t">
            <a:spAutoFit/>
          </a:bodyPr>
          <a:lstStyle/>
          <a:p>
            <a:pPr marL="0" lvl="0" indent="0">
              <a:lnSpc>
                <a:spcPts val="14809"/>
              </a:lnSpc>
              <a:spcBef>
                <a:spcPct val="0"/>
              </a:spcBef>
            </a:pPr>
            <a:r>
              <a:rPr lang="en-US" sz="10731" spc="1051">
                <a:solidFill>
                  <a:srgbClr val="231F20"/>
                </a:solidFill>
                <a:latin typeface="Oswald Bold"/>
              </a:rPr>
              <a:t>APPLICATION DE BUREAU  &amp; SITE WEB</a:t>
            </a:r>
          </a:p>
        </p:txBody>
      </p:sp>
      <p:sp>
        <p:nvSpPr>
          <p:cNvPr id="5" name="Freeform 5"/>
          <p:cNvSpPr/>
          <p:nvPr/>
        </p:nvSpPr>
        <p:spPr>
          <a:xfrm>
            <a:off x="15409623" y="2266970"/>
            <a:ext cx="734693" cy="755166"/>
          </a:xfrm>
          <a:custGeom>
            <a:avLst/>
            <a:gdLst/>
            <a:ahLst/>
            <a:cxnLst/>
            <a:rect l="l" t="t" r="r" b="b"/>
            <a:pathLst>
              <a:path w="734693" h="755166">
                <a:moveTo>
                  <a:pt x="0" y="0"/>
                </a:moveTo>
                <a:lnTo>
                  <a:pt x="734692" y="0"/>
                </a:lnTo>
                <a:lnTo>
                  <a:pt x="734692" y="755166"/>
                </a:lnTo>
                <a:lnTo>
                  <a:pt x="0" y="75516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TextBox 6"/>
          <p:cNvSpPr txBox="1"/>
          <p:nvPr/>
        </p:nvSpPr>
        <p:spPr>
          <a:xfrm>
            <a:off x="14628874" y="3180249"/>
            <a:ext cx="2296190" cy="352695"/>
          </a:xfrm>
          <a:prstGeom prst="rect">
            <a:avLst/>
          </a:prstGeom>
        </p:spPr>
        <p:txBody>
          <a:bodyPr lIns="0" tIns="0" rIns="0" bIns="0" rtlCol="0" anchor="t">
            <a:spAutoFit/>
          </a:bodyPr>
          <a:lstStyle/>
          <a:p>
            <a:pPr marL="0" lvl="0" indent="0" algn="ctr">
              <a:lnSpc>
                <a:spcPts val="2947"/>
              </a:lnSpc>
              <a:spcBef>
                <a:spcPct val="0"/>
              </a:spcBef>
            </a:pPr>
            <a:r>
              <a:rPr lang="en-US" sz="2135" spc="209">
                <a:solidFill>
                  <a:srgbClr val="231F20"/>
                </a:solidFill>
                <a:latin typeface="Montserrat Classic Bold"/>
              </a:rPr>
              <a:t>LARANA, INC.</a:t>
            </a:r>
          </a:p>
        </p:txBody>
      </p:sp>
      <p:sp>
        <p:nvSpPr>
          <p:cNvPr id="7" name="Freeform 7"/>
          <p:cNvSpPr/>
          <p:nvPr/>
        </p:nvSpPr>
        <p:spPr>
          <a:xfrm flipH="1">
            <a:off x="-4254153" y="7476061"/>
            <a:ext cx="11881594" cy="3564478"/>
          </a:xfrm>
          <a:custGeom>
            <a:avLst/>
            <a:gdLst/>
            <a:ahLst/>
            <a:cxnLst/>
            <a:rect l="l" t="t" r="r" b="b"/>
            <a:pathLst>
              <a:path w="11881594" h="3564478">
                <a:moveTo>
                  <a:pt x="11881594" y="0"/>
                </a:moveTo>
                <a:lnTo>
                  <a:pt x="0" y="0"/>
                </a:lnTo>
                <a:lnTo>
                  <a:pt x="0" y="3564478"/>
                </a:lnTo>
                <a:lnTo>
                  <a:pt x="11881594" y="3564478"/>
                </a:lnTo>
                <a:lnTo>
                  <a:pt x="11881594"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C015CED6-D18A-C3D9-AC1F-D1D37F7B3229}"/>
              </a:ext>
            </a:extLst>
          </p:cNvPr>
          <p:cNvSpPr/>
          <p:nvPr/>
        </p:nvSpPr>
        <p:spPr>
          <a:xfrm>
            <a:off x="152400" y="3429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61111" b="-61111"/>
            </a:stretch>
          </a:blipFill>
        </p:spPr>
        <p:txBody>
          <a:bodyPr/>
          <a:lstStyle/>
          <a:p>
            <a:endParaRPr lang="fr-FR" dirty="0"/>
          </a:p>
        </p:txBody>
      </p:sp>
      <p:grpSp>
        <p:nvGrpSpPr>
          <p:cNvPr id="5" name="Group 3">
            <a:extLst>
              <a:ext uri="{FF2B5EF4-FFF2-40B4-BE49-F238E27FC236}">
                <a16:creationId xmlns:a16="http://schemas.microsoft.com/office/drawing/2014/main" id="{C6F57BED-D4F8-D4C8-CB76-82EA2151E5B8}"/>
              </a:ext>
            </a:extLst>
          </p:cNvPr>
          <p:cNvGrpSpPr/>
          <p:nvPr/>
        </p:nvGrpSpPr>
        <p:grpSpPr>
          <a:xfrm>
            <a:off x="838200" y="992535"/>
            <a:ext cx="15591759" cy="8301930"/>
            <a:chOff x="0" y="-19050"/>
            <a:chExt cx="4106471" cy="2186517"/>
          </a:xfrm>
        </p:grpSpPr>
        <p:sp>
          <p:nvSpPr>
            <p:cNvPr id="39" name="Freeform 4">
              <a:extLst>
                <a:ext uri="{FF2B5EF4-FFF2-40B4-BE49-F238E27FC236}">
                  <a16:creationId xmlns:a16="http://schemas.microsoft.com/office/drawing/2014/main" id="{04010688-5567-8FAC-7382-DAA8CF3EDD76}"/>
                </a:ext>
              </a:extLst>
            </p:cNvPr>
            <p:cNvSpPr/>
            <p:nvPr/>
          </p:nvSpPr>
          <p:spPr>
            <a:xfrm>
              <a:off x="0" y="0"/>
              <a:ext cx="4106471" cy="2167467"/>
            </a:xfrm>
            <a:custGeom>
              <a:avLst/>
              <a:gdLst/>
              <a:ahLst/>
              <a:cxnLst/>
              <a:rect l="l" t="t" r="r" b="b"/>
              <a:pathLst>
                <a:path w="4106471" h="2167467">
                  <a:moveTo>
                    <a:pt x="12413" y="0"/>
                  </a:moveTo>
                  <a:lnTo>
                    <a:pt x="4094058" y="0"/>
                  </a:lnTo>
                  <a:cubicBezTo>
                    <a:pt x="4100914" y="0"/>
                    <a:pt x="4106471" y="5558"/>
                    <a:pt x="4106471" y="12413"/>
                  </a:cubicBezTo>
                  <a:lnTo>
                    <a:pt x="4106471" y="2155053"/>
                  </a:lnTo>
                  <a:cubicBezTo>
                    <a:pt x="4106471" y="2158346"/>
                    <a:pt x="4105164" y="2161503"/>
                    <a:pt x="4102836" y="2163831"/>
                  </a:cubicBezTo>
                  <a:cubicBezTo>
                    <a:pt x="4100507" y="2166159"/>
                    <a:pt x="4097350" y="2167467"/>
                    <a:pt x="4094058" y="2167467"/>
                  </a:cubicBezTo>
                  <a:lnTo>
                    <a:pt x="12413" y="2167467"/>
                  </a:lnTo>
                  <a:cubicBezTo>
                    <a:pt x="9121" y="2167467"/>
                    <a:pt x="5964" y="2166159"/>
                    <a:pt x="3636" y="2163831"/>
                  </a:cubicBezTo>
                  <a:cubicBezTo>
                    <a:pt x="1308" y="2161503"/>
                    <a:pt x="0" y="2158346"/>
                    <a:pt x="0" y="2155053"/>
                  </a:cubicBezTo>
                  <a:lnTo>
                    <a:pt x="0" y="12413"/>
                  </a:lnTo>
                  <a:cubicBezTo>
                    <a:pt x="0" y="9121"/>
                    <a:pt x="1308" y="5964"/>
                    <a:pt x="3636" y="3636"/>
                  </a:cubicBezTo>
                  <a:cubicBezTo>
                    <a:pt x="5964" y="1308"/>
                    <a:pt x="9121" y="0"/>
                    <a:pt x="12413" y="0"/>
                  </a:cubicBezTo>
                  <a:close/>
                </a:path>
              </a:pathLst>
            </a:custGeom>
            <a:solidFill>
              <a:srgbClr val="FFFFFF">
                <a:alpha val="86667"/>
              </a:srgbClr>
            </a:solidFill>
          </p:spPr>
          <p:txBody>
            <a:bodyPr/>
            <a:lstStyle/>
            <a:p>
              <a:endParaRPr lang="fr-FR"/>
            </a:p>
          </p:txBody>
        </p:sp>
        <p:sp>
          <p:nvSpPr>
            <p:cNvPr id="40" name="TextBox 5">
              <a:extLst>
                <a:ext uri="{FF2B5EF4-FFF2-40B4-BE49-F238E27FC236}">
                  <a16:creationId xmlns:a16="http://schemas.microsoft.com/office/drawing/2014/main" id="{3CD1E872-25C6-BF9E-9936-48B08A5F002A}"/>
                </a:ext>
              </a:extLst>
            </p:cNvPr>
            <p:cNvSpPr txBox="1"/>
            <p:nvPr/>
          </p:nvSpPr>
          <p:spPr>
            <a:xfrm>
              <a:off x="0" y="-19050"/>
              <a:ext cx="4106471" cy="2186517"/>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859"/>
                </a:lnSpc>
              </a:pPr>
              <a:endParaRPr/>
            </a:p>
          </p:txBody>
        </p:sp>
      </p:grpSp>
      <p:grpSp>
        <p:nvGrpSpPr>
          <p:cNvPr id="6" name="Group 6">
            <a:extLst>
              <a:ext uri="{FF2B5EF4-FFF2-40B4-BE49-F238E27FC236}">
                <a16:creationId xmlns:a16="http://schemas.microsoft.com/office/drawing/2014/main" id="{3A1C8BBF-A45D-B7BB-3BB8-3A3B70764DA4}"/>
              </a:ext>
            </a:extLst>
          </p:cNvPr>
          <p:cNvGrpSpPr/>
          <p:nvPr/>
        </p:nvGrpSpPr>
        <p:grpSpPr>
          <a:xfrm>
            <a:off x="2618788" y="3683672"/>
            <a:ext cx="3086100" cy="2907628"/>
            <a:chOff x="0" y="-19050"/>
            <a:chExt cx="812800" cy="1279043"/>
          </a:xfrm>
        </p:grpSpPr>
        <p:sp>
          <p:nvSpPr>
            <p:cNvPr id="37" name="Freeform 7">
              <a:extLst>
                <a:ext uri="{FF2B5EF4-FFF2-40B4-BE49-F238E27FC236}">
                  <a16:creationId xmlns:a16="http://schemas.microsoft.com/office/drawing/2014/main" id="{8DFAC6D6-044D-10D7-A9CB-584AAA26F64A}"/>
                </a:ext>
              </a:extLst>
            </p:cNvPr>
            <p:cNvSpPr/>
            <p:nvPr/>
          </p:nvSpPr>
          <p:spPr>
            <a:xfrm>
              <a:off x="0" y="0"/>
              <a:ext cx="812800" cy="1259993"/>
            </a:xfrm>
            <a:custGeom>
              <a:avLst/>
              <a:gdLst/>
              <a:ahLst/>
              <a:cxnLst/>
              <a:rect l="l" t="t" r="r" b="b"/>
              <a:pathLst>
                <a:path w="812800" h="1259993">
                  <a:moveTo>
                    <a:pt x="50173" y="0"/>
                  </a:moveTo>
                  <a:lnTo>
                    <a:pt x="762627" y="0"/>
                  </a:lnTo>
                  <a:cubicBezTo>
                    <a:pt x="775934" y="0"/>
                    <a:pt x="788695" y="5286"/>
                    <a:pt x="798105" y="14695"/>
                  </a:cubicBezTo>
                  <a:cubicBezTo>
                    <a:pt x="807514" y="24105"/>
                    <a:pt x="812800" y="36866"/>
                    <a:pt x="812800" y="50173"/>
                  </a:cubicBezTo>
                  <a:lnTo>
                    <a:pt x="812800" y="1209820"/>
                  </a:lnTo>
                  <a:cubicBezTo>
                    <a:pt x="812800" y="1223127"/>
                    <a:pt x="807514" y="1235889"/>
                    <a:pt x="798105" y="1245298"/>
                  </a:cubicBezTo>
                  <a:cubicBezTo>
                    <a:pt x="788695" y="1254707"/>
                    <a:pt x="775934" y="1259993"/>
                    <a:pt x="762627" y="1259993"/>
                  </a:cubicBezTo>
                  <a:lnTo>
                    <a:pt x="50173" y="1259993"/>
                  </a:lnTo>
                  <a:cubicBezTo>
                    <a:pt x="36866" y="1259993"/>
                    <a:pt x="24105" y="1254707"/>
                    <a:pt x="14695" y="1245298"/>
                  </a:cubicBezTo>
                  <a:cubicBezTo>
                    <a:pt x="5286" y="1235889"/>
                    <a:pt x="0" y="1223127"/>
                    <a:pt x="0" y="1209820"/>
                  </a:cubicBezTo>
                  <a:lnTo>
                    <a:pt x="0" y="50173"/>
                  </a:lnTo>
                  <a:cubicBezTo>
                    <a:pt x="0" y="36866"/>
                    <a:pt x="5286" y="24105"/>
                    <a:pt x="14695" y="14695"/>
                  </a:cubicBezTo>
                  <a:cubicBezTo>
                    <a:pt x="24105" y="5286"/>
                    <a:pt x="36866" y="0"/>
                    <a:pt x="50173" y="0"/>
                  </a:cubicBezTo>
                  <a:close/>
                </a:path>
              </a:pathLst>
            </a:custGeom>
            <a:solidFill>
              <a:srgbClr val="000000">
                <a:alpha val="0"/>
              </a:srgbClr>
            </a:solidFill>
            <a:ln w="57150" cap="sq">
              <a:solidFill>
                <a:srgbClr val="000000"/>
              </a:solidFill>
              <a:prstDash val="solid"/>
              <a:miter/>
            </a:ln>
          </p:spPr>
          <p:txBody>
            <a:bodyPr/>
            <a:lstStyle/>
            <a:p>
              <a:endParaRPr lang="fr-FR"/>
            </a:p>
          </p:txBody>
        </p:sp>
        <p:sp>
          <p:nvSpPr>
            <p:cNvPr id="38" name="TextBox 8">
              <a:extLst>
                <a:ext uri="{FF2B5EF4-FFF2-40B4-BE49-F238E27FC236}">
                  <a16:creationId xmlns:a16="http://schemas.microsoft.com/office/drawing/2014/main" id="{96EE94C0-5BB5-3C42-B0DF-17A976A48F44}"/>
                </a:ext>
              </a:extLst>
            </p:cNvPr>
            <p:cNvSpPr txBox="1"/>
            <p:nvPr/>
          </p:nvSpPr>
          <p:spPr>
            <a:xfrm>
              <a:off x="0" y="-19050"/>
              <a:ext cx="812800" cy="1279043"/>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859"/>
                </a:lnSpc>
              </a:pPr>
              <a:endParaRPr/>
            </a:p>
          </p:txBody>
        </p:sp>
      </p:grpSp>
      <p:grpSp>
        <p:nvGrpSpPr>
          <p:cNvPr id="7" name="Group 9">
            <a:extLst>
              <a:ext uri="{FF2B5EF4-FFF2-40B4-BE49-F238E27FC236}">
                <a16:creationId xmlns:a16="http://schemas.microsoft.com/office/drawing/2014/main" id="{54FE190C-45FE-9F60-0F76-822CFD9611DB}"/>
              </a:ext>
            </a:extLst>
          </p:cNvPr>
          <p:cNvGrpSpPr/>
          <p:nvPr/>
        </p:nvGrpSpPr>
        <p:grpSpPr>
          <a:xfrm>
            <a:off x="2648314" y="5608633"/>
            <a:ext cx="3086100" cy="579955"/>
            <a:chOff x="0" y="-19050"/>
            <a:chExt cx="812800" cy="152745"/>
          </a:xfrm>
        </p:grpSpPr>
        <p:sp>
          <p:nvSpPr>
            <p:cNvPr id="35" name="Freeform 10">
              <a:extLst>
                <a:ext uri="{FF2B5EF4-FFF2-40B4-BE49-F238E27FC236}">
                  <a16:creationId xmlns:a16="http://schemas.microsoft.com/office/drawing/2014/main" id="{C9682336-551C-B810-F4EE-69E8DC3AB797}"/>
                </a:ext>
              </a:extLst>
            </p:cNvPr>
            <p:cNvSpPr/>
            <p:nvPr/>
          </p:nvSpPr>
          <p:spPr>
            <a:xfrm>
              <a:off x="0" y="0"/>
              <a:ext cx="812800" cy="133695"/>
            </a:xfrm>
            <a:custGeom>
              <a:avLst/>
              <a:gdLst/>
              <a:ahLst/>
              <a:cxnLst/>
              <a:rect l="l" t="t" r="r" b="b"/>
              <a:pathLst>
                <a:path w="812800" h="133695">
                  <a:moveTo>
                    <a:pt x="0" y="0"/>
                  </a:moveTo>
                  <a:lnTo>
                    <a:pt x="812800" y="0"/>
                  </a:lnTo>
                  <a:lnTo>
                    <a:pt x="812800" y="133695"/>
                  </a:lnTo>
                  <a:lnTo>
                    <a:pt x="0" y="133695"/>
                  </a:lnTo>
                  <a:close/>
                </a:path>
              </a:pathLst>
            </a:custGeom>
            <a:solidFill>
              <a:srgbClr val="000000"/>
            </a:solidFill>
          </p:spPr>
          <p:txBody>
            <a:bodyPr/>
            <a:lstStyle/>
            <a:p>
              <a:endParaRPr lang="fr-FR"/>
            </a:p>
          </p:txBody>
        </p:sp>
        <p:sp>
          <p:nvSpPr>
            <p:cNvPr id="36" name="TextBox 11">
              <a:extLst>
                <a:ext uri="{FF2B5EF4-FFF2-40B4-BE49-F238E27FC236}">
                  <a16:creationId xmlns:a16="http://schemas.microsoft.com/office/drawing/2014/main" id="{FCE9DDEF-3305-A501-65F9-6BBB8C059BB4}"/>
                </a:ext>
              </a:extLst>
            </p:cNvPr>
            <p:cNvSpPr txBox="1"/>
            <p:nvPr/>
          </p:nvSpPr>
          <p:spPr>
            <a:xfrm>
              <a:off x="0" y="-19050"/>
              <a:ext cx="812800" cy="152745"/>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859"/>
                </a:lnSpc>
              </a:pPr>
              <a:r>
                <a:rPr lang="en-US" sz="2199" dirty="0" err="1">
                  <a:solidFill>
                    <a:srgbClr val="FFFFFF"/>
                  </a:solidFill>
                  <a:latin typeface="Montserrat Classic"/>
                </a:rPr>
                <a:t>Php</a:t>
              </a:r>
              <a:r>
                <a:rPr lang="en-US" sz="2199" dirty="0">
                  <a:solidFill>
                    <a:srgbClr val="FFFFFF"/>
                  </a:solidFill>
                  <a:latin typeface="Montserrat Classic"/>
                </a:rPr>
                <a:t> et </a:t>
              </a:r>
              <a:r>
                <a:rPr lang="en-US" sz="2199" dirty="0" err="1">
                  <a:solidFill>
                    <a:srgbClr val="FFFFFF"/>
                  </a:solidFill>
                  <a:latin typeface="Montserrat Classic"/>
                </a:rPr>
                <a:t>javascript</a:t>
              </a:r>
              <a:endParaRPr lang="en-US" sz="2199" dirty="0">
                <a:solidFill>
                  <a:srgbClr val="FFFFFF"/>
                </a:solidFill>
                <a:latin typeface="Montserrat Classic"/>
              </a:endParaRPr>
            </a:p>
          </p:txBody>
        </p:sp>
      </p:grpSp>
      <p:grpSp>
        <p:nvGrpSpPr>
          <p:cNvPr id="8" name="Group 12">
            <a:extLst>
              <a:ext uri="{FF2B5EF4-FFF2-40B4-BE49-F238E27FC236}">
                <a16:creationId xmlns:a16="http://schemas.microsoft.com/office/drawing/2014/main" id="{D6E0EF45-24E9-5C05-6FAD-2342CEA7A4E4}"/>
              </a:ext>
            </a:extLst>
          </p:cNvPr>
          <p:cNvGrpSpPr/>
          <p:nvPr/>
        </p:nvGrpSpPr>
        <p:grpSpPr>
          <a:xfrm>
            <a:off x="6053138" y="3683672"/>
            <a:ext cx="3086100" cy="2907628"/>
            <a:chOff x="0" y="-19050"/>
            <a:chExt cx="812800" cy="1279043"/>
          </a:xfrm>
        </p:grpSpPr>
        <p:sp>
          <p:nvSpPr>
            <p:cNvPr id="33" name="Freeform 13">
              <a:extLst>
                <a:ext uri="{FF2B5EF4-FFF2-40B4-BE49-F238E27FC236}">
                  <a16:creationId xmlns:a16="http://schemas.microsoft.com/office/drawing/2014/main" id="{DEC80909-3747-F480-2C15-56CA2A380AF9}"/>
                </a:ext>
              </a:extLst>
            </p:cNvPr>
            <p:cNvSpPr/>
            <p:nvPr/>
          </p:nvSpPr>
          <p:spPr>
            <a:xfrm>
              <a:off x="0" y="0"/>
              <a:ext cx="812800" cy="1259993"/>
            </a:xfrm>
            <a:custGeom>
              <a:avLst/>
              <a:gdLst/>
              <a:ahLst/>
              <a:cxnLst/>
              <a:rect l="l" t="t" r="r" b="b"/>
              <a:pathLst>
                <a:path w="812800" h="1259993">
                  <a:moveTo>
                    <a:pt x="50173" y="0"/>
                  </a:moveTo>
                  <a:lnTo>
                    <a:pt x="762627" y="0"/>
                  </a:lnTo>
                  <a:cubicBezTo>
                    <a:pt x="775934" y="0"/>
                    <a:pt x="788695" y="5286"/>
                    <a:pt x="798105" y="14695"/>
                  </a:cubicBezTo>
                  <a:cubicBezTo>
                    <a:pt x="807514" y="24105"/>
                    <a:pt x="812800" y="36866"/>
                    <a:pt x="812800" y="50173"/>
                  </a:cubicBezTo>
                  <a:lnTo>
                    <a:pt x="812800" y="1209820"/>
                  </a:lnTo>
                  <a:cubicBezTo>
                    <a:pt x="812800" y="1223127"/>
                    <a:pt x="807514" y="1235889"/>
                    <a:pt x="798105" y="1245298"/>
                  </a:cubicBezTo>
                  <a:cubicBezTo>
                    <a:pt x="788695" y="1254707"/>
                    <a:pt x="775934" y="1259993"/>
                    <a:pt x="762627" y="1259993"/>
                  </a:cubicBezTo>
                  <a:lnTo>
                    <a:pt x="50173" y="1259993"/>
                  </a:lnTo>
                  <a:cubicBezTo>
                    <a:pt x="36866" y="1259993"/>
                    <a:pt x="24105" y="1254707"/>
                    <a:pt x="14695" y="1245298"/>
                  </a:cubicBezTo>
                  <a:cubicBezTo>
                    <a:pt x="5286" y="1235889"/>
                    <a:pt x="0" y="1223127"/>
                    <a:pt x="0" y="1209820"/>
                  </a:cubicBezTo>
                  <a:lnTo>
                    <a:pt x="0" y="50173"/>
                  </a:lnTo>
                  <a:cubicBezTo>
                    <a:pt x="0" y="36866"/>
                    <a:pt x="5286" y="24105"/>
                    <a:pt x="14695" y="14695"/>
                  </a:cubicBezTo>
                  <a:cubicBezTo>
                    <a:pt x="24105" y="5286"/>
                    <a:pt x="36866" y="0"/>
                    <a:pt x="50173" y="0"/>
                  </a:cubicBezTo>
                  <a:close/>
                </a:path>
              </a:pathLst>
            </a:custGeom>
            <a:solidFill>
              <a:srgbClr val="000000">
                <a:alpha val="0"/>
              </a:srgbClr>
            </a:solidFill>
            <a:ln w="57150" cap="sq">
              <a:solidFill>
                <a:srgbClr val="000000"/>
              </a:solidFill>
              <a:prstDash val="solid"/>
              <a:miter/>
            </a:ln>
          </p:spPr>
          <p:txBody>
            <a:bodyPr/>
            <a:lstStyle/>
            <a:p>
              <a:endParaRPr lang="fr-FR"/>
            </a:p>
          </p:txBody>
        </p:sp>
        <p:sp>
          <p:nvSpPr>
            <p:cNvPr id="34" name="TextBox 14">
              <a:extLst>
                <a:ext uri="{FF2B5EF4-FFF2-40B4-BE49-F238E27FC236}">
                  <a16:creationId xmlns:a16="http://schemas.microsoft.com/office/drawing/2014/main" id="{F3BFDDF3-C45A-3E86-6D60-3E0FFAF088BB}"/>
                </a:ext>
              </a:extLst>
            </p:cNvPr>
            <p:cNvSpPr txBox="1"/>
            <p:nvPr/>
          </p:nvSpPr>
          <p:spPr>
            <a:xfrm>
              <a:off x="0" y="-19050"/>
              <a:ext cx="812800" cy="1279043"/>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859"/>
                </a:lnSpc>
              </a:pPr>
              <a:endParaRPr/>
            </a:p>
          </p:txBody>
        </p:sp>
      </p:grpSp>
      <p:grpSp>
        <p:nvGrpSpPr>
          <p:cNvPr id="9" name="Group 15">
            <a:extLst>
              <a:ext uri="{FF2B5EF4-FFF2-40B4-BE49-F238E27FC236}">
                <a16:creationId xmlns:a16="http://schemas.microsoft.com/office/drawing/2014/main" id="{E0438348-C273-294E-9ED1-8D79FA2BDD3E}"/>
              </a:ext>
            </a:extLst>
          </p:cNvPr>
          <p:cNvGrpSpPr/>
          <p:nvPr/>
        </p:nvGrpSpPr>
        <p:grpSpPr>
          <a:xfrm>
            <a:off x="6053138" y="5608633"/>
            <a:ext cx="3086100" cy="579955"/>
            <a:chOff x="0" y="-19050"/>
            <a:chExt cx="812800" cy="152745"/>
          </a:xfrm>
        </p:grpSpPr>
        <p:sp>
          <p:nvSpPr>
            <p:cNvPr id="31" name="Freeform 16">
              <a:extLst>
                <a:ext uri="{FF2B5EF4-FFF2-40B4-BE49-F238E27FC236}">
                  <a16:creationId xmlns:a16="http://schemas.microsoft.com/office/drawing/2014/main" id="{20A5F815-C512-93DD-D8F6-16D814B3D0EF}"/>
                </a:ext>
              </a:extLst>
            </p:cNvPr>
            <p:cNvSpPr/>
            <p:nvPr/>
          </p:nvSpPr>
          <p:spPr>
            <a:xfrm>
              <a:off x="0" y="0"/>
              <a:ext cx="812800" cy="133695"/>
            </a:xfrm>
            <a:custGeom>
              <a:avLst/>
              <a:gdLst/>
              <a:ahLst/>
              <a:cxnLst/>
              <a:rect l="l" t="t" r="r" b="b"/>
              <a:pathLst>
                <a:path w="812800" h="133695">
                  <a:moveTo>
                    <a:pt x="0" y="0"/>
                  </a:moveTo>
                  <a:lnTo>
                    <a:pt x="812800" y="0"/>
                  </a:lnTo>
                  <a:lnTo>
                    <a:pt x="812800" y="133695"/>
                  </a:lnTo>
                  <a:lnTo>
                    <a:pt x="0" y="133695"/>
                  </a:lnTo>
                  <a:close/>
                </a:path>
              </a:pathLst>
            </a:custGeom>
            <a:solidFill>
              <a:srgbClr val="000000"/>
            </a:solidFill>
          </p:spPr>
          <p:txBody>
            <a:bodyPr/>
            <a:lstStyle/>
            <a:p>
              <a:endParaRPr lang="fr-FR"/>
            </a:p>
          </p:txBody>
        </p:sp>
        <p:sp>
          <p:nvSpPr>
            <p:cNvPr id="32" name="TextBox 17">
              <a:extLst>
                <a:ext uri="{FF2B5EF4-FFF2-40B4-BE49-F238E27FC236}">
                  <a16:creationId xmlns:a16="http://schemas.microsoft.com/office/drawing/2014/main" id="{974C2E19-FF2A-1E41-7F2E-C65F7F22D4B0}"/>
                </a:ext>
              </a:extLst>
            </p:cNvPr>
            <p:cNvSpPr txBox="1"/>
            <p:nvPr/>
          </p:nvSpPr>
          <p:spPr>
            <a:xfrm>
              <a:off x="0" y="-19050"/>
              <a:ext cx="812800" cy="152745"/>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859"/>
                </a:lnSpc>
              </a:pPr>
              <a:r>
                <a:rPr lang="en-US" sz="2199" dirty="0">
                  <a:solidFill>
                    <a:srgbClr val="FFFFFF"/>
                  </a:solidFill>
                  <a:latin typeface="Montserrat Classic"/>
                </a:rPr>
                <a:t>Html et </a:t>
              </a:r>
              <a:r>
                <a:rPr lang="en-US" sz="2199" dirty="0" err="1">
                  <a:solidFill>
                    <a:srgbClr val="FFFFFF"/>
                  </a:solidFill>
                  <a:latin typeface="Montserrat Classic"/>
                </a:rPr>
                <a:t>css</a:t>
              </a:r>
              <a:endParaRPr lang="en-US" sz="2199" dirty="0">
                <a:solidFill>
                  <a:srgbClr val="FFFFFF"/>
                </a:solidFill>
                <a:latin typeface="Montserrat Classic"/>
              </a:endParaRPr>
            </a:p>
          </p:txBody>
        </p:sp>
      </p:grpSp>
      <p:grpSp>
        <p:nvGrpSpPr>
          <p:cNvPr id="10" name="Group 18">
            <a:extLst>
              <a:ext uri="{FF2B5EF4-FFF2-40B4-BE49-F238E27FC236}">
                <a16:creationId xmlns:a16="http://schemas.microsoft.com/office/drawing/2014/main" id="{BB95A0D2-9FDD-D508-88ED-76D42CA20EDC}"/>
              </a:ext>
            </a:extLst>
          </p:cNvPr>
          <p:cNvGrpSpPr/>
          <p:nvPr/>
        </p:nvGrpSpPr>
        <p:grpSpPr>
          <a:xfrm>
            <a:off x="9424477" y="3599651"/>
            <a:ext cx="3086100" cy="2991649"/>
            <a:chOff x="0" y="-19050"/>
            <a:chExt cx="812800" cy="1279043"/>
          </a:xfrm>
        </p:grpSpPr>
        <p:sp>
          <p:nvSpPr>
            <p:cNvPr id="29" name="Freeform 19">
              <a:extLst>
                <a:ext uri="{FF2B5EF4-FFF2-40B4-BE49-F238E27FC236}">
                  <a16:creationId xmlns:a16="http://schemas.microsoft.com/office/drawing/2014/main" id="{8FC6C422-CCE2-1F77-92AF-981C0F0FEDBE}"/>
                </a:ext>
              </a:extLst>
            </p:cNvPr>
            <p:cNvSpPr/>
            <p:nvPr/>
          </p:nvSpPr>
          <p:spPr>
            <a:xfrm>
              <a:off x="0" y="0"/>
              <a:ext cx="812800" cy="1259993"/>
            </a:xfrm>
            <a:custGeom>
              <a:avLst/>
              <a:gdLst/>
              <a:ahLst/>
              <a:cxnLst/>
              <a:rect l="l" t="t" r="r" b="b"/>
              <a:pathLst>
                <a:path w="812800" h="1259993">
                  <a:moveTo>
                    <a:pt x="50173" y="0"/>
                  </a:moveTo>
                  <a:lnTo>
                    <a:pt x="762627" y="0"/>
                  </a:lnTo>
                  <a:cubicBezTo>
                    <a:pt x="775934" y="0"/>
                    <a:pt x="788695" y="5286"/>
                    <a:pt x="798105" y="14695"/>
                  </a:cubicBezTo>
                  <a:cubicBezTo>
                    <a:pt x="807514" y="24105"/>
                    <a:pt x="812800" y="36866"/>
                    <a:pt x="812800" y="50173"/>
                  </a:cubicBezTo>
                  <a:lnTo>
                    <a:pt x="812800" y="1209820"/>
                  </a:lnTo>
                  <a:cubicBezTo>
                    <a:pt x="812800" y="1223127"/>
                    <a:pt x="807514" y="1235889"/>
                    <a:pt x="798105" y="1245298"/>
                  </a:cubicBezTo>
                  <a:cubicBezTo>
                    <a:pt x="788695" y="1254707"/>
                    <a:pt x="775934" y="1259993"/>
                    <a:pt x="762627" y="1259993"/>
                  </a:cubicBezTo>
                  <a:lnTo>
                    <a:pt x="50173" y="1259993"/>
                  </a:lnTo>
                  <a:cubicBezTo>
                    <a:pt x="36866" y="1259993"/>
                    <a:pt x="24105" y="1254707"/>
                    <a:pt x="14695" y="1245298"/>
                  </a:cubicBezTo>
                  <a:cubicBezTo>
                    <a:pt x="5286" y="1235889"/>
                    <a:pt x="0" y="1223127"/>
                    <a:pt x="0" y="1209820"/>
                  </a:cubicBezTo>
                  <a:lnTo>
                    <a:pt x="0" y="50173"/>
                  </a:lnTo>
                  <a:cubicBezTo>
                    <a:pt x="0" y="36866"/>
                    <a:pt x="5286" y="24105"/>
                    <a:pt x="14695" y="14695"/>
                  </a:cubicBezTo>
                  <a:cubicBezTo>
                    <a:pt x="24105" y="5286"/>
                    <a:pt x="36866" y="0"/>
                    <a:pt x="50173" y="0"/>
                  </a:cubicBezTo>
                  <a:close/>
                </a:path>
              </a:pathLst>
            </a:custGeom>
            <a:solidFill>
              <a:srgbClr val="000000">
                <a:alpha val="0"/>
              </a:srgbClr>
            </a:solidFill>
            <a:ln w="57150" cap="sq">
              <a:solidFill>
                <a:srgbClr val="000000"/>
              </a:solidFill>
              <a:prstDash val="solid"/>
              <a:miter/>
            </a:ln>
          </p:spPr>
          <p:txBody>
            <a:bodyPr/>
            <a:lstStyle/>
            <a:p>
              <a:endParaRPr lang="fr-FR"/>
            </a:p>
          </p:txBody>
        </p:sp>
        <p:sp>
          <p:nvSpPr>
            <p:cNvPr id="30" name="TextBox 20">
              <a:extLst>
                <a:ext uri="{FF2B5EF4-FFF2-40B4-BE49-F238E27FC236}">
                  <a16:creationId xmlns:a16="http://schemas.microsoft.com/office/drawing/2014/main" id="{49FA5E48-3ED6-31A8-433D-33E24DD36B09}"/>
                </a:ext>
              </a:extLst>
            </p:cNvPr>
            <p:cNvSpPr txBox="1"/>
            <p:nvPr/>
          </p:nvSpPr>
          <p:spPr>
            <a:xfrm>
              <a:off x="0" y="-19050"/>
              <a:ext cx="812800" cy="1279043"/>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859"/>
                </a:lnSpc>
              </a:pPr>
              <a:endParaRPr/>
            </a:p>
          </p:txBody>
        </p:sp>
      </p:grpSp>
      <p:grpSp>
        <p:nvGrpSpPr>
          <p:cNvPr id="11" name="Group 21">
            <a:extLst>
              <a:ext uri="{FF2B5EF4-FFF2-40B4-BE49-F238E27FC236}">
                <a16:creationId xmlns:a16="http://schemas.microsoft.com/office/drawing/2014/main" id="{B3F530E7-5CCE-7D69-A65F-A6866801B0E2}"/>
              </a:ext>
            </a:extLst>
          </p:cNvPr>
          <p:cNvGrpSpPr/>
          <p:nvPr/>
        </p:nvGrpSpPr>
        <p:grpSpPr>
          <a:xfrm>
            <a:off x="9453562" y="5608633"/>
            <a:ext cx="3086100" cy="579955"/>
            <a:chOff x="0" y="-19050"/>
            <a:chExt cx="812800" cy="152745"/>
          </a:xfrm>
        </p:grpSpPr>
        <p:sp>
          <p:nvSpPr>
            <p:cNvPr id="27" name="Freeform 22">
              <a:extLst>
                <a:ext uri="{FF2B5EF4-FFF2-40B4-BE49-F238E27FC236}">
                  <a16:creationId xmlns:a16="http://schemas.microsoft.com/office/drawing/2014/main" id="{E4960FBA-A502-66FA-E5A4-776AB55EF087}"/>
                </a:ext>
              </a:extLst>
            </p:cNvPr>
            <p:cNvSpPr/>
            <p:nvPr/>
          </p:nvSpPr>
          <p:spPr>
            <a:xfrm>
              <a:off x="0" y="0"/>
              <a:ext cx="812800" cy="133695"/>
            </a:xfrm>
            <a:custGeom>
              <a:avLst/>
              <a:gdLst/>
              <a:ahLst/>
              <a:cxnLst/>
              <a:rect l="l" t="t" r="r" b="b"/>
              <a:pathLst>
                <a:path w="812800" h="133695">
                  <a:moveTo>
                    <a:pt x="0" y="0"/>
                  </a:moveTo>
                  <a:lnTo>
                    <a:pt x="812800" y="0"/>
                  </a:lnTo>
                  <a:lnTo>
                    <a:pt x="812800" y="133695"/>
                  </a:lnTo>
                  <a:lnTo>
                    <a:pt x="0" y="133695"/>
                  </a:lnTo>
                  <a:close/>
                </a:path>
              </a:pathLst>
            </a:custGeom>
            <a:solidFill>
              <a:srgbClr val="000000"/>
            </a:solidFill>
          </p:spPr>
          <p:txBody>
            <a:bodyPr/>
            <a:lstStyle/>
            <a:p>
              <a:endParaRPr lang="fr-FR" dirty="0"/>
            </a:p>
          </p:txBody>
        </p:sp>
        <p:sp>
          <p:nvSpPr>
            <p:cNvPr id="28" name="TextBox 23">
              <a:extLst>
                <a:ext uri="{FF2B5EF4-FFF2-40B4-BE49-F238E27FC236}">
                  <a16:creationId xmlns:a16="http://schemas.microsoft.com/office/drawing/2014/main" id="{EE3BD09F-DB67-B2D7-DA93-338B92C75E92}"/>
                </a:ext>
              </a:extLst>
            </p:cNvPr>
            <p:cNvSpPr txBox="1"/>
            <p:nvPr/>
          </p:nvSpPr>
          <p:spPr>
            <a:xfrm>
              <a:off x="0" y="-19050"/>
              <a:ext cx="812800" cy="152745"/>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859"/>
                </a:lnSpc>
              </a:pPr>
              <a:r>
                <a:rPr lang="en-US" sz="2199" dirty="0">
                  <a:solidFill>
                    <a:srgbClr val="FFFFFF"/>
                  </a:solidFill>
                  <a:latin typeface="Montserrat Classic"/>
                </a:rPr>
                <a:t>Vb.net</a:t>
              </a:r>
            </a:p>
          </p:txBody>
        </p:sp>
      </p:grpSp>
      <p:grpSp>
        <p:nvGrpSpPr>
          <p:cNvPr id="12" name="Group 24">
            <a:extLst>
              <a:ext uri="{FF2B5EF4-FFF2-40B4-BE49-F238E27FC236}">
                <a16:creationId xmlns:a16="http://schemas.microsoft.com/office/drawing/2014/main" id="{8DE925C2-6B39-189B-D1BF-10CD7DA917A0}"/>
              </a:ext>
            </a:extLst>
          </p:cNvPr>
          <p:cNvGrpSpPr/>
          <p:nvPr/>
        </p:nvGrpSpPr>
        <p:grpSpPr>
          <a:xfrm>
            <a:off x="12858386" y="3683672"/>
            <a:ext cx="3086100" cy="2991649"/>
            <a:chOff x="0" y="-19050"/>
            <a:chExt cx="812800" cy="1279043"/>
          </a:xfrm>
        </p:grpSpPr>
        <p:sp>
          <p:nvSpPr>
            <p:cNvPr id="25" name="Freeform 25">
              <a:extLst>
                <a:ext uri="{FF2B5EF4-FFF2-40B4-BE49-F238E27FC236}">
                  <a16:creationId xmlns:a16="http://schemas.microsoft.com/office/drawing/2014/main" id="{9D97169F-DAA1-549E-1897-1C827A1AA4AA}"/>
                </a:ext>
              </a:extLst>
            </p:cNvPr>
            <p:cNvSpPr/>
            <p:nvPr/>
          </p:nvSpPr>
          <p:spPr>
            <a:xfrm>
              <a:off x="0" y="0"/>
              <a:ext cx="812800" cy="1259993"/>
            </a:xfrm>
            <a:custGeom>
              <a:avLst/>
              <a:gdLst/>
              <a:ahLst/>
              <a:cxnLst/>
              <a:rect l="l" t="t" r="r" b="b"/>
              <a:pathLst>
                <a:path w="812800" h="1259993">
                  <a:moveTo>
                    <a:pt x="50173" y="0"/>
                  </a:moveTo>
                  <a:lnTo>
                    <a:pt x="762627" y="0"/>
                  </a:lnTo>
                  <a:cubicBezTo>
                    <a:pt x="775934" y="0"/>
                    <a:pt x="788695" y="5286"/>
                    <a:pt x="798105" y="14695"/>
                  </a:cubicBezTo>
                  <a:cubicBezTo>
                    <a:pt x="807514" y="24105"/>
                    <a:pt x="812800" y="36866"/>
                    <a:pt x="812800" y="50173"/>
                  </a:cubicBezTo>
                  <a:lnTo>
                    <a:pt x="812800" y="1209820"/>
                  </a:lnTo>
                  <a:cubicBezTo>
                    <a:pt x="812800" y="1223127"/>
                    <a:pt x="807514" y="1235889"/>
                    <a:pt x="798105" y="1245298"/>
                  </a:cubicBezTo>
                  <a:cubicBezTo>
                    <a:pt x="788695" y="1254707"/>
                    <a:pt x="775934" y="1259993"/>
                    <a:pt x="762627" y="1259993"/>
                  </a:cubicBezTo>
                  <a:lnTo>
                    <a:pt x="50173" y="1259993"/>
                  </a:lnTo>
                  <a:cubicBezTo>
                    <a:pt x="36866" y="1259993"/>
                    <a:pt x="24105" y="1254707"/>
                    <a:pt x="14695" y="1245298"/>
                  </a:cubicBezTo>
                  <a:cubicBezTo>
                    <a:pt x="5286" y="1235889"/>
                    <a:pt x="0" y="1223127"/>
                    <a:pt x="0" y="1209820"/>
                  </a:cubicBezTo>
                  <a:lnTo>
                    <a:pt x="0" y="50173"/>
                  </a:lnTo>
                  <a:cubicBezTo>
                    <a:pt x="0" y="36866"/>
                    <a:pt x="5286" y="24105"/>
                    <a:pt x="14695" y="14695"/>
                  </a:cubicBezTo>
                  <a:cubicBezTo>
                    <a:pt x="24105" y="5286"/>
                    <a:pt x="36866" y="0"/>
                    <a:pt x="50173" y="0"/>
                  </a:cubicBezTo>
                  <a:close/>
                </a:path>
              </a:pathLst>
            </a:custGeom>
            <a:solidFill>
              <a:srgbClr val="000000">
                <a:alpha val="0"/>
              </a:srgbClr>
            </a:solidFill>
            <a:ln w="57150" cap="sq">
              <a:solidFill>
                <a:srgbClr val="000000"/>
              </a:solidFill>
              <a:prstDash val="solid"/>
              <a:miter/>
            </a:ln>
          </p:spPr>
          <p:txBody>
            <a:bodyPr/>
            <a:lstStyle/>
            <a:p>
              <a:endParaRPr lang="fr-FR"/>
            </a:p>
          </p:txBody>
        </p:sp>
        <p:sp>
          <p:nvSpPr>
            <p:cNvPr id="26" name="TextBox 26">
              <a:extLst>
                <a:ext uri="{FF2B5EF4-FFF2-40B4-BE49-F238E27FC236}">
                  <a16:creationId xmlns:a16="http://schemas.microsoft.com/office/drawing/2014/main" id="{9AF0724B-6682-9A48-96FA-47DB8F5C1425}"/>
                </a:ext>
              </a:extLst>
            </p:cNvPr>
            <p:cNvSpPr txBox="1"/>
            <p:nvPr/>
          </p:nvSpPr>
          <p:spPr>
            <a:xfrm>
              <a:off x="0" y="-19050"/>
              <a:ext cx="812800" cy="1279043"/>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859"/>
                </a:lnSpc>
              </a:pPr>
              <a:endParaRPr/>
            </a:p>
          </p:txBody>
        </p:sp>
      </p:grpSp>
      <p:grpSp>
        <p:nvGrpSpPr>
          <p:cNvPr id="13" name="Group 27">
            <a:extLst>
              <a:ext uri="{FF2B5EF4-FFF2-40B4-BE49-F238E27FC236}">
                <a16:creationId xmlns:a16="http://schemas.microsoft.com/office/drawing/2014/main" id="{DB68B867-9C38-C2AE-D415-77F9ADA28FD0}"/>
              </a:ext>
            </a:extLst>
          </p:cNvPr>
          <p:cNvGrpSpPr/>
          <p:nvPr/>
        </p:nvGrpSpPr>
        <p:grpSpPr>
          <a:xfrm>
            <a:off x="12858386" y="5608633"/>
            <a:ext cx="3086100" cy="579955"/>
            <a:chOff x="0" y="-19050"/>
            <a:chExt cx="812800" cy="152745"/>
          </a:xfrm>
        </p:grpSpPr>
        <p:sp>
          <p:nvSpPr>
            <p:cNvPr id="23" name="Freeform 28">
              <a:extLst>
                <a:ext uri="{FF2B5EF4-FFF2-40B4-BE49-F238E27FC236}">
                  <a16:creationId xmlns:a16="http://schemas.microsoft.com/office/drawing/2014/main" id="{4BBA34E1-4F18-DF95-4FAB-7CF86479448A}"/>
                </a:ext>
              </a:extLst>
            </p:cNvPr>
            <p:cNvSpPr/>
            <p:nvPr/>
          </p:nvSpPr>
          <p:spPr>
            <a:xfrm>
              <a:off x="0" y="0"/>
              <a:ext cx="812800" cy="133695"/>
            </a:xfrm>
            <a:custGeom>
              <a:avLst/>
              <a:gdLst/>
              <a:ahLst/>
              <a:cxnLst/>
              <a:rect l="l" t="t" r="r" b="b"/>
              <a:pathLst>
                <a:path w="812800" h="133695">
                  <a:moveTo>
                    <a:pt x="0" y="0"/>
                  </a:moveTo>
                  <a:lnTo>
                    <a:pt x="812800" y="0"/>
                  </a:lnTo>
                  <a:lnTo>
                    <a:pt x="812800" y="133695"/>
                  </a:lnTo>
                  <a:lnTo>
                    <a:pt x="0" y="133695"/>
                  </a:lnTo>
                  <a:close/>
                </a:path>
              </a:pathLst>
            </a:custGeom>
            <a:solidFill>
              <a:srgbClr val="000000"/>
            </a:solidFill>
          </p:spPr>
          <p:txBody>
            <a:bodyPr/>
            <a:lstStyle/>
            <a:p>
              <a:endParaRPr lang="fr-FR"/>
            </a:p>
          </p:txBody>
        </p:sp>
        <p:sp>
          <p:nvSpPr>
            <p:cNvPr id="24" name="TextBox 29">
              <a:extLst>
                <a:ext uri="{FF2B5EF4-FFF2-40B4-BE49-F238E27FC236}">
                  <a16:creationId xmlns:a16="http://schemas.microsoft.com/office/drawing/2014/main" id="{FE00D6E7-5650-DE9B-77BE-A3AA7C05DD96}"/>
                </a:ext>
              </a:extLst>
            </p:cNvPr>
            <p:cNvSpPr txBox="1"/>
            <p:nvPr/>
          </p:nvSpPr>
          <p:spPr>
            <a:xfrm>
              <a:off x="0" y="-19050"/>
              <a:ext cx="812800" cy="152745"/>
            </a:xfrm>
            <a:prstGeom prst="rect">
              <a:avLst/>
            </a:prstGeom>
          </p:spPr>
          <p:txBody>
            <a:bodyPr lIns="50800" tIns="50800" rIns="50800" bIns="5080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859"/>
                </a:lnSpc>
              </a:pPr>
              <a:r>
                <a:rPr lang="en-US" sz="2199" dirty="0" err="1">
                  <a:solidFill>
                    <a:srgbClr val="FFFFFF"/>
                  </a:solidFill>
                  <a:latin typeface="Montserrat Classic"/>
                </a:rPr>
                <a:t>mysql</a:t>
              </a:r>
              <a:endParaRPr lang="en-US" sz="2199" dirty="0">
                <a:solidFill>
                  <a:srgbClr val="FFFFFF"/>
                </a:solidFill>
                <a:latin typeface="Montserrat Classic"/>
              </a:endParaRPr>
            </a:p>
          </p:txBody>
        </p:sp>
      </p:grpSp>
      <p:sp>
        <p:nvSpPr>
          <p:cNvPr id="14" name="TextBox 30">
            <a:extLst>
              <a:ext uri="{FF2B5EF4-FFF2-40B4-BE49-F238E27FC236}">
                <a16:creationId xmlns:a16="http://schemas.microsoft.com/office/drawing/2014/main" id="{F7B75426-F0AA-8F59-EEAA-BBDDE68D4348}"/>
              </a:ext>
            </a:extLst>
          </p:cNvPr>
          <p:cNvSpPr txBox="1"/>
          <p:nvPr/>
        </p:nvSpPr>
        <p:spPr>
          <a:xfrm>
            <a:off x="3843380" y="1854711"/>
            <a:ext cx="10906040" cy="815441"/>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ts val="6548"/>
              </a:lnSpc>
              <a:spcBef>
                <a:spcPct val="0"/>
              </a:spcBef>
            </a:pPr>
            <a:r>
              <a:rPr lang="en-US" sz="4745" u="none" strike="noStrike" spc="37" dirty="0">
                <a:solidFill>
                  <a:srgbClr val="010101"/>
                </a:solidFill>
                <a:latin typeface="Archivo Black"/>
              </a:rPr>
              <a:t>Les languages </a:t>
            </a:r>
            <a:r>
              <a:rPr lang="en-US" sz="4745" u="none" strike="noStrike" spc="37" dirty="0" err="1">
                <a:solidFill>
                  <a:srgbClr val="010101"/>
                </a:solidFill>
                <a:latin typeface="Archivo Black"/>
              </a:rPr>
              <a:t>utilisés</a:t>
            </a:r>
            <a:endParaRPr lang="en-US" sz="4745" u="none" strike="noStrike" spc="37" dirty="0">
              <a:solidFill>
                <a:srgbClr val="010101"/>
              </a:solidFill>
              <a:latin typeface="Archivo Black"/>
            </a:endParaRPr>
          </a:p>
        </p:txBody>
      </p:sp>
      <p:pic>
        <p:nvPicPr>
          <p:cNvPr id="2050" name="Picture 2" descr="JavaScript — Wikipédia">
            <a:extLst>
              <a:ext uri="{FF2B5EF4-FFF2-40B4-BE49-F238E27FC236}">
                <a16:creationId xmlns:a16="http://schemas.microsoft.com/office/drawing/2014/main" id="{35630969-872D-D3AD-6539-330A25B2F2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35860" y="3866156"/>
            <a:ext cx="1482852" cy="147161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HP, conformité et validation - Alsacreations">
            <a:extLst>
              <a:ext uri="{FF2B5EF4-FFF2-40B4-BE49-F238E27FC236}">
                <a16:creationId xmlns:a16="http://schemas.microsoft.com/office/drawing/2014/main" id="{3EE72C76-6B7D-CE7E-8952-4304A1A12A8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16207" y="3788177"/>
            <a:ext cx="1259817" cy="174373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Learn HTML and CSS from Beginning to Advanced | Udemy">
            <a:extLst>
              <a:ext uri="{FF2B5EF4-FFF2-40B4-BE49-F238E27FC236}">
                <a16:creationId xmlns:a16="http://schemas.microsoft.com/office/drawing/2014/main" id="{0E8C88B0-B179-AA39-074E-BD1379785A9D}"/>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235394" y="3856636"/>
            <a:ext cx="2855709" cy="160681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Chia Sẻ Khóa Học 3 Trong 1 - Tìm Hiểu VB.Net, Visual Basic Và SQL Server Cơ  Bản Đến Nâng Cao [Khóa 9427 A] | Nhà Sách Tin Học">
            <a:extLst>
              <a:ext uri="{FF2B5EF4-FFF2-40B4-BE49-F238E27FC236}">
                <a16:creationId xmlns:a16="http://schemas.microsoft.com/office/drawing/2014/main" id="{2B8EE2F4-08BC-8A9C-4975-33C6A0E15A2D}"/>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521726" y="3909078"/>
            <a:ext cx="2851187" cy="162283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MySQL Logo et symbole, sens, histoire, PNG, marque">
            <a:extLst>
              <a:ext uri="{FF2B5EF4-FFF2-40B4-BE49-F238E27FC236}">
                <a16:creationId xmlns:a16="http://schemas.microsoft.com/office/drawing/2014/main" id="{0690A3DC-199C-737E-7F91-04D310190906}"/>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3259233" y="3968984"/>
            <a:ext cx="2282008" cy="1426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3185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rot="-4521330">
            <a:off x="4522202" y="1734737"/>
            <a:ext cx="14167639" cy="7119239"/>
          </a:xfrm>
          <a:custGeom>
            <a:avLst/>
            <a:gdLst/>
            <a:ahLst/>
            <a:cxnLst/>
            <a:rect l="l" t="t" r="r" b="b"/>
            <a:pathLst>
              <a:path w="14167639" h="7119239">
                <a:moveTo>
                  <a:pt x="0" y="0"/>
                </a:moveTo>
                <a:lnTo>
                  <a:pt x="14167639" y="0"/>
                </a:lnTo>
                <a:lnTo>
                  <a:pt x="14167639" y="7119238"/>
                </a:lnTo>
                <a:lnTo>
                  <a:pt x="0" y="7119238"/>
                </a:lnTo>
                <a:lnTo>
                  <a:pt x="0" y="0"/>
                </a:lnTo>
                <a:close/>
              </a:path>
            </a:pathLst>
          </a:custGeom>
          <a:blipFill>
            <a:blip r:embed="rId2"/>
            <a:stretch>
              <a:fillRect/>
            </a:stretch>
          </a:blipFill>
        </p:spPr>
      </p:sp>
      <p:grpSp>
        <p:nvGrpSpPr>
          <p:cNvPr id="3" name="Group 3"/>
          <p:cNvGrpSpPr/>
          <p:nvPr/>
        </p:nvGrpSpPr>
        <p:grpSpPr>
          <a:xfrm>
            <a:off x="4191521" y="3349077"/>
            <a:ext cx="9904959" cy="3588846"/>
            <a:chOff x="0" y="0"/>
            <a:chExt cx="2608713" cy="945211"/>
          </a:xfrm>
        </p:grpSpPr>
        <p:sp>
          <p:nvSpPr>
            <p:cNvPr id="4" name="Freeform 4"/>
            <p:cNvSpPr/>
            <p:nvPr/>
          </p:nvSpPr>
          <p:spPr>
            <a:xfrm>
              <a:off x="0" y="0"/>
              <a:ext cx="2608713" cy="945211"/>
            </a:xfrm>
            <a:custGeom>
              <a:avLst/>
              <a:gdLst/>
              <a:ahLst/>
              <a:cxnLst/>
              <a:rect l="l" t="t" r="r" b="b"/>
              <a:pathLst>
                <a:path w="2608713" h="945211">
                  <a:moveTo>
                    <a:pt x="0" y="0"/>
                  </a:moveTo>
                  <a:lnTo>
                    <a:pt x="2608713" y="0"/>
                  </a:lnTo>
                  <a:lnTo>
                    <a:pt x="2608713" y="945211"/>
                  </a:lnTo>
                  <a:lnTo>
                    <a:pt x="0" y="945211"/>
                  </a:lnTo>
                  <a:close/>
                </a:path>
              </a:pathLst>
            </a:custGeom>
            <a:solidFill>
              <a:srgbClr val="FFFFFF"/>
            </a:solidFill>
          </p:spPr>
        </p:sp>
        <p:sp>
          <p:nvSpPr>
            <p:cNvPr id="5" name="TextBox 5"/>
            <p:cNvSpPr txBox="1"/>
            <p:nvPr/>
          </p:nvSpPr>
          <p:spPr>
            <a:xfrm>
              <a:off x="0" y="-19050"/>
              <a:ext cx="2608713" cy="964261"/>
            </a:xfrm>
            <a:prstGeom prst="rect">
              <a:avLst/>
            </a:prstGeom>
          </p:spPr>
          <p:txBody>
            <a:bodyPr lIns="50800" tIns="50800" rIns="50800" bIns="50800" rtlCol="0" anchor="ctr"/>
            <a:lstStyle/>
            <a:p>
              <a:pPr algn="ctr">
                <a:lnSpc>
                  <a:spcPts val="2859"/>
                </a:lnSpc>
              </a:pPr>
              <a:endParaRPr/>
            </a:p>
          </p:txBody>
        </p:sp>
      </p:grpSp>
      <p:sp>
        <p:nvSpPr>
          <p:cNvPr id="6" name="Freeform 6"/>
          <p:cNvSpPr/>
          <p:nvPr/>
        </p:nvSpPr>
        <p:spPr>
          <a:xfrm>
            <a:off x="4191521" y="6937923"/>
            <a:ext cx="9904959" cy="680751"/>
          </a:xfrm>
          <a:custGeom>
            <a:avLst/>
            <a:gdLst/>
            <a:ahLst/>
            <a:cxnLst/>
            <a:rect l="l" t="t" r="r" b="b"/>
            <a:pathLst>
              <a:path w="9904959" h="680751">
                <a:moveTo>
                  <a:pt x="0" y="0"/>
                </a:moveTo>
                <a:lnTo>
                  <a:pt x="9904958" y="0"/>
                </a:lnTo>
                <a:lnTo>
                  <a:pt x="9904958" y="680752"/>
                </a:lnTo>
                <a:lnTo>
                  <a:pt x="0" y="680752"/>
                </a:lnTo>
                <a:lnTo>
                  <a:pt x="0" y="0"/>
                </a:lnTo>
                <a:close/>
              </a:path>
            </a:pathLst>
          </a:custGeom>
          <a:blipFill>
            <a:blip r:embed="rId3"/>
            <a:stretch>
              <a:fillRect t="-187363"/>
            </a:stretch>
          </a:blipFill>
        </p:spPr>
      </p:sp>
      <p:sp>
        <p:nvSpPr>
          <p:cNvPr id="7" name="TextBox 7"/>
          <p:cNvSpPr txBox="1"/>
          <p:nvPr/>
        </p:nvSpPr>
        <p:spPr>
          <a:xfrm>
            <a:off x="4441321" y="4130049"/>
            <a:ext cx="9405358" cy="2100013"/>
          </a:xfrm>
          <a:prstGeom prst="rect">
            <a:avLst/>
          </a:prstGeom>
        </p:spPr>
        <p:txBody>
          <a:bodyPr lIns="0" tIns="0" rIns="0" bIns="0" rtlCol="0" anchor="t">
            <a:spAutoFit/>
          </a:bodyPr>
          <a:lstStyle/>
          <a:p>
            <a:pPr algn="ctr">
              <a:lnSpc>
                <a:spcPts val="16975"/>
              </a:lnSpc>
            </a:pPr>
            <a:r>
              <a:rPr lang="en-US" sz="12300" spc="172">
                <a:solidFill>
                  <a:srgbClr val="040506"/>
                </a:solidFill>
                <a:latin typeface="Archivo Black"/>
              </a:rPr>
              <a:t>ANALYSE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5AAC3BE-944D-DDD3-1DEE-A5E9AEC4C87B}"/>
              </a:ext>
            </a:extLst>
          </p:cNvPr>
          <p:cNvSpPr/>
          <p:nvPr/>
        </p:nvSpPr>
        <p:spPr>
          <a:xfrm>
            <a:off x="0" y="0"/>
            <a:ext cx="18440400" cy="10287000"/>
          </a:xfrm>
          <a:prstGeom prst="rect">
            <a:avLst/>
          </a:prstGeom>
          <a:gradFill>
            <a:gsLst>
              <a:gs pos="62973">
                <a:schemeClr val="bg1">
                  <a:lumMod val="75000"/>
                </a:schemeClr>
              </a:gs>
              <a:gs pos="39000">
                <a:schemeClr val="bg1">
                  <a:lumMod val="65000"/>
                  <a:alpha val="81000"/>
                </a:schemeClr>
              </a:gs>
              <a:gs pos="0">
                <a:schemeClr val="bg1">
                  <a:lumMod val="65000"/>
                  <a:alpha val="91000"/>
                </a:schemeClr>
              </a:gs>
              <a:gs pos="100000">
                <a:schemeClr val="bg1">
                  <a:lumMod val="8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6" name="Image 5">
            <a:extLst>
              <a:ext uri="{FF2B5EF4-FFF2-40B4-BE49-F238E27FC236}">
                <a16:creationId xmlns:a16="http://schemas.microsoft.com/office/drawing/2014/main" id="{4F6BA35E-8B68-0696-5FE2-337A509A487E}"/>
              </a:ext>
            </a:extLst>
          </p:cNvPr>
          <p:cNvPicPr>
            <a:picLocks noChangeAspect="1"/>
          </p:cNvPicPr>
          <p:nvPr/>
        </p:nvPicPr>
        <p:blipFill>
          <a:blip r:embed="rId2">
            <a:extLst>
              <a:ext uri="{28A0092B-C50C-407E-A947-70E740481C1C}">
                <a14:useLocalDpi xmlns:a14="http://schemas.microsoft.com/office/drawing/2010/main" val="0"/>
              </a:ext>
            </a:extLst>
          </a:blip>
          <a:srcRect t="13898" b="13898"/>
          <a:stretch/>
        </p:blipFill>
        <p:spPr>
          <a:xfrm>
            <a:off x="9923696" y="3086100"/>
            <a:ext cx="8397641" cy="2664107"/>
          </a:xfrm>
          <a:prstGeom prst="roundRect">
            <a:avLst/>
          </a:prstGeom>
        </p:spPr>
      </p:pic>
      <p:pic>
        <p:nvPicPr>
          <p:cNvPr id="7" name="Image 6">
            <a:extLst>
              <a:ext uri="{FF2B5EF4-FFF2-40B4-BE49-F238E27FC236}">
                <a16:creationId xmlns:a16="http://schemas.microsoft.com/office/drawing/2014/main" id="{544518B3-78E8-8492-553C-64FD734F1360}"/>
              </a:ext>
            </a:extLst>
          </p:cNvPr>
          <p:cNvPicPr>
            <a:picLocks noChangeAspect="1"/>
          </p:cNvPicPr>
          <p:nvPr/>
        </p:nvPicPr>
        <p:blipFill>
          <a:blip r:embed="rId3">
            <a:extLst>
              <a:ext uri="{28A0092B-C50C-407E-A947-70E740481C1C}">
                <a14:useLocalDpi xmlns:a14="http://schemas.microsoft.com/office/drawing/2010/main" val="0"/>
              </a:ext>
            </a:extLst>
          </a:blip>
          <a:srcRect t="8297" b="8297"/>
          <a:stretch/>
        </p:blipFill>
        <p:spPr>
          <a:xfrm>
            <a:off x="9829800" y="190500"/>
            <a:ext cx="8397641" cy="2664107"/>
          </a:xfrm>
          <a:prstGeom prst="roundRect">
            <a:avLst/>
          </a:prstGeom>
        </p:spPr>
      </p:pic>
    </p:spTree>
    <p:extLst>
      <p:ext uri="{BB962C8B-B14F-4D97-AF65-F5344CB8AC3E}">
        <p14:creationId xmlns:p14="http://schemas.microsoft.com/office/powerpoint/2010/main" val="37855832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0A83305-E1E9-BA59-7580-77045DCC5E78}"/>
              </a:ext>
            </a:extLst>
          </p:cNvPr>
          <p:cNvSpPr/>
          <p:nvPr/>
        </p:nvSpPr>
        <p:spPr>
          <a:xfrm>
            <a:off x="-15240" y="0"/>
            <a:ext cx="18288000" cy="10287000"/>
          </a:xfrm>
          <a:prstGeom prst="rect">
            <a:avLst/>
          </a:prstGeom>
          <a:gradFill>
            <a:gsLst>
              <a:gs pos="62973">
                <a:schemeClr val="bg1">
                  <a:lumMod val="75000"/>
                </a:schemeClr>
              </a:gs>
              <a:gs pos="39000">
                <a:schemeClr val="bg1">
                  <a:lumMod val="65000"/>
                  <a:alpha val="81000"/>
                </a:schemeClr>
              </a:gs>
              <a:gs pos="0">
                <a:schemeClr val="bg1">
                  <a:lumMod val="65000"/>
                  <a:alpha val="91000"/>
                </a:schemeClr>
              </a:gs>
              <a:gs pos="100000">
                <a:schemeClr val="bg1">
                  <a:lumMod val="8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ZoneTexte 6">
            <a:extLst>
              <a:ext uri="{FF2B5EF4-FFF2-40B4-BE49-F238E27FC236}">
                <a16:creationId xmlns:a16="http://schemas.microsoft.com/office/drawing/2014/main" id="{C348F6F4-B319-E8DE-EC8A-D4AE3BA21FCC}"/>
              </a:ext>
            </a:extLst>
          </p:cNvPr>
          <p:cNvSpPr txBox="1"/>
          <p:nvPr/>
        </p:nvSpPr>
        <p:spPr>
          <a:xfrm>
            <a:off x="137837" y="914981"/>
            <a:ext cx="3939977" cy="707886"/>
          </a:xfrm>
          <a:prstGeom prst="rect">
            <a:avLst/>
          </a:prstGeom>
          <a:noFill/>
        </p:spPr>
        <p:txBody>
          <a:bodyPr wrap="square" rtlCol="0">
            <a:spAutoFit/>
          </a:bodyPr>
          <a:lstStyle/>
          <a:p>
            <a:r>
              <a:rPr lang="fr-FR" sz="4000" dirty="0">
                <a:latin typeface="Arial Black" panose="020B0A04020102020204" pitchFamily="34" charset="0"/>
              </a:rPr>
              <a:t> </a:t>
            </a:r>
            <a:endParaRPr lang="fr-FR" dirty="0"/>
          </a:p>
        </p:txBody>
      </p:sp>
      <p:pic>
        <p:nvPicPr>
          <p:cNvPr id="9" name="Image 8">
            <a:extLst>
              <a:ext uri="{FF2B5EF4-FFF2-40B4-BE49-F238E27FC236}">
                <a16:creationId xmlns:a16="http://schemas.microsoft.com/office/drawing/2014/main" id="{5B2DA7FB-55D9-668B-F86B-9923DC7C0D1E}"/>
              </a:ext>
            </a:extLst>
          </p:cNvPr>
          <p:cNvPicPr>
            <a:picLocks noChangeAspect="1"/>
          </p:cNvPicPr>
          <p:nvPr/>
        </p:nvPicPr>
        <p:blipFill>
          <a:blip r:embed="rId2">
            <a:extLst>
              <a:ext uri="{28A0092B-C50C-407E-A947-70E740481C1C}">
                <a14:useLocalDpi xmlns:a14="http://schemas.microsoft.com/office/drawing/2010/main" val="0"/>
              </a:ext>
            </a:extLst>
          </a:blip>
          <a:srcRect t="13898" b="13898"/>
          <a:stretch/>
        </p:blipFill>
        <p:spPr>
          <a:xfrm>
            <a:off x="9980386" y="9071851"/>
            <a:ext cx="8339137" cy="2645547"/>
          </a:xfrm>
          <a:prstGeom prst="roundRect">
            <a:avLst/>
          </a:prstGeom>
        </p:spPr>
      </p:pic>
      <p:pic>
        <p:nvPicPr>
          <p:cNvPr id="4" name="Image 3">
            <a:extLst>
              <a:ext uri="{FF2B5EF4-FFF2-40B4-BE49-F238E27FC236}">
                <a16:creationId xmlns:a16="http://schemas.microsoft.com/office/drawing/2014/main" id="{08A0B24B-CE31-F1E7-D973-FD6E66B0500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077814" y="40569"/>
            <a:ext cx="14145507" cy="9028811"/>
          </a:xfrm>
          <a:prstGeom prst="rect">
            <a:avLst/>
          </a:prstGeom>
        </p:spPr>
      </p:pic>
    </p:spTree>
    <p:extLst>
      <p:ext uri="{BB962C8B-B14F-4D97-AF65-F5344CB8AC3E}">
        <p14:creationId xmlns:p14="http://schemas.microsoft.com/office/powerpoint/2010/main" val="42127926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ED6768-C6D2-7FE2-BE15-FE3B723A2E67}"/>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9902EA80-B51F-A034-F39B-2ECE913B0710}"/>
              </a:ext>
            </a:extLst>
          </p:cNvPr>
          <p:cNvSpPr/>
          <p:nvPr/>
        </p:nvSpPr>
        <p:spPr>
          <a:xfrm>
            <a:off x="-15240" y="0"/>
            <a:ext cx="18288000" cy="10287000"/>
          </a:xfrm>
          <a:prstGeom prst="rect">
            <a:avLst/>
          </a:prstGeom>
          <a:gradFill>
            <a:gsLst>
              <a:gs pos="62973">
                <a:schemeClr val="bg1">
                  <a:lumMod val="75000"/>
                </a:schemeClr>
              </a:gs>
              <a:gs pos="39000">
                <a:schemeClr val="bg1">
                  <a:lumMod val="65000"/>
                  <a:alpha val="81000"/>
                </a:schemeClr>
              </a:gs>
              <a:gs pos="0">
                <a:schemeClr val="bg1">
                  <a:lumMod val="65000"/>
                  <a:alpha val="91000"/>
                </a:schemeClr>
              </a:gs>
              <a:gs pos="100000">
                <a:schemeClr val="bg1">
                  <a:lumMod val="8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ZoneTexte 6">
            <a:extLst>
              <a:ext uri="{FF2B5EF4-FFF2-40B4-BE49-F238E27FC236}">
                <a16:creationId xmlns:a16="http://schemas.microsoft.com/office/drawing/2014/main" id="{95A5918C-FF5D-96A1-BB0F-A9FF9BD38D16}"/>
              </a:ext>
            </a:extLst>
          </p:cNvPr>
          <p:cNvSpPr txBox="1"/>
          <p:nvPr/>
        </p:nvSpPr>
        <p:spPr>
          <a:xfrm>
            <a:off x="137837" y="914981"/>
            <a:ext cx="3939977" cy="707886"/>
          </a:xfrm>
          <a:prstGeom prst="rect">
            <a:avLst/>
          </a:prstGeom>
          <a:noFill/>
        </p:spPr>
        <p:txBody>
          <a:bodyPr wrap="square" rtlCol="0">
            <a:spAutoFit/>
          </a:bodyPr>
          <a:lstStyle/>
          <a:p>
            <a:r>
              <a:rPr lang="fr-FR" sz="4000" dirty="0">
                <a:latin typeface="Arial Black" panose="020B0A04020102020204" pitchFamily="34" charset="0"/>
              </a:rPr>
              <a:t> </a:t>
            </a:r>
            <a:endParaRPr lang="fr-FR" dirty="0"/>
          </a:p>
        </p:txBody>
      </p:sp>
      <p:pic>
        <p:nvPicPr>
          <p:cNvPr id="8" name="Image 7">
            <a:extLst>
              <a:ext uri="{FF2B5EF4-FFF2-40B4-BE49-F238E27FC236}">
                <a16:creationId xmlns:a16="http://schemas.microsoft.com/office/drawing/2014/main" id="{1636B5BE-8EE3-361B-38E0-6539F0A119FC}"/>
              </a:ext>
            </a:extLst>
          </p:cNvPr>
          <p:cNvPicPr>
            <a:picLocks noChangeAspect="1"/>
          </p:cNvPicPr>
          <p:nvPr/>
        </p:nvPicPr>
        <p:blipFill>
          <a:blip r:embed="rId2">
            <a:extLst>
              <a:ext uri="{28A0092B-C50C-407E-A947-70E740481C1C}">
                <a14:useLocalDpi xmlns:a14="http://schemas.microsoft.com/office/drawing/2010/main" val="0"/>
              </a:ext>
            </a:extLst>
          </a:blip>
          <a:srcRect t="8297" b="8297"/>
          <a:stretch/>
        </p:blipFill>
        <p:spPr>
          <a:xfrm>
            <a:off x="9660074" y="-1391926"/>
            <a:ext cx="8612686" cy="2243849"/>
          </a:xfrm>
          <a:prstGeom prst="roundRect">
            <a:avLst/>
          </a:prstGeom>
        </p:spPr>
      </p:pic>
      <p:pic>
        <p:nvPicPr>
          <p:cNvPr id="5" name="Image 4">
            <a:extLst>
              <a:ext uri="{FF2B5EF4-FFF2-40B4-BE49-F238E27FC236}">
                <a16:creationId xmlns:a16="http://schemas.microsoft.com/office/drawing/2014/main" id="{555BA033-9091-82F9-3CEA-2744D2467F6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069892" y="851923"/>
            <a:ext cx="14709986" cy="9435077"/>
          </a:xfrm>
          <a:prstGeom prst="rect">
            <a:avLst/>
          </a:prstGeom>
        </p:spPr>
      </p:pic>
    </p:spTree>
    <p:extLst>
      <p:ext uri="{BB962C8B-B14F-4D97-AF65-F5344CB8AC3E}">
        <p14:creationId xmlns:p14="http://schemas.microsoft.com/office/powerpoint/2010/main" val="22531908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581652-9C31-9461-75F9-F237C29E2244}"/>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685EA93A-2E6E-A565-889D-8E60316B8C5C}"/>
              </a:ext>
            </a:extLst>
          </p:cNvPr>
          <p:cNvSpPr/>
          <p:nvPr/>
        </p:nvSpPr>
        <p:spPr>
          <a:xfrm>
            <a:off x="0" y="0"/>
            <a:ext cx="18440400" cy="10287000"/>
          </a:xfrm>
          <a:prstGeom prst="rect">
            <a:avLst/>
          </a:prstGeom>
          <a:gradFill>
            <a:gsLst>
              <a:gs pos="62973">
                <a:schemeClr val="bg1">
                  <a:lumMod val="75000"/>
                </a:schemeClr>
              </a:gs>
              <a:gs pos="39000">
                <a:schemeClr val="bg1">
                  <a:lumMod val="65000"/>
                  <a:alpha val="81000"/>
                </a:schemeClr>
              </a:gs>
              <a:gs pos="0">
                <a:schemeClr val="bg1">
                  <a:lumMod val="65000"/>
                  <a:alpha val="91000"/>
                </a:schemeClr>
              </a:gs>
              <a:gs pos="100000">
                <a:schemeClr val="bg1">
                  <a:lumMod val="8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6" name="Image 5">
            <a:extLst>
              <a:ext uri="{FF2B5EF4-FFF2-40B4-BE49-F238E27FC236}">
                <a16:creationId xmlns:a16="http://schemas.microsoft.com/office/drawing/2014/main" id="{5BCD8BA7-D154-135B-8EAE-EEE8CC4BD2EC}"/>
              </a:ext>
            </a:extLst>
          </p:cNvPr>
          <p:cNvPicPr>
            <a:picLocks noChangeAspect="1"/>
          </p:cNvPicPr>
          <p:nvPr/>
        </p:nvPicPr>
        <p:blipFill>
          <a:blip r:embed="rId2">
            <a:extLst>
              <a:ext uri="{28A0092B-C50C-407E-A947-70E740481C1C}">
                <a14:useLocalDpi xmlns:a14="http://schemas.microsoft.com/office/drawing/2010/main" val="0"/>
              </a:ext>
            </a:extLst>
          </a:blip>
          <a:srcRect t="28689" b="28689"/>
          <a:stretch/>
        </p:blipFill>
        <p:spPr>
          <a:xfrm>
            <a:off x="9923696" y="3086100"/>
            <a:ext cx="8397641" cy="2664107"/>
          </a:xfrm>
          <a:prstGeom prst="roundRect">
            <a:avLst/>
          </a:prstGeom>
        </p:spPr>
      </p:pic>
      <p:pic>
        <p:nvPicPr>
          <p:cNvPr id="7" name="Image 6">
            <a:extLst>
              <a:ext uri="{FF2B5EF4-FFF2-40B4-BE49-F238E27FC236}">
                <a16:creationId xmlns:a16="http://schemas.microsoft.com/office/drawing/2014/main" id="{ACACDC89-AF34-D4F0-36E6-7EC957A501AA}"/>
              </a:ext>
            </a:extLst>
          </p:cNvPr>
          <p:cNvPicPr>
            <a:picLocks noChangeAspect="1"/>
          </p:cNvPicPr>
          <p:nvPr/>
        </p:nvPicPr>
        <p:blipFill>
          <a:blip r:embed="rId3">
            <a:extLst>
              <a:ext uri="{28A0092B-C50C-407E-A947-70E740481C1C}">
                <a14:useLocalDpi xmlns:a14="http://schemas.microsoft.com/office/drawing/2010/main" val="0"/>
              </a:ext>
            </a:extLst>
          </a:blip>
          <a:srcRect t="32554" b="32554"/>
          <a:stretch/>
        </p:blipFill>
        <p:spPr>
          <a:xfrm>
            <a:off x="9829800" y="190500"/>
            <a:ext cx="8397641" cy="2664107"/>
          </a:xfrm>
          <a:prstGeom prst="roundRect">
            <a:avLst/>
          </a:prstGeom>
        </p:spPr>
      </p:pic>
      <p:pic>
        <p:nvPicPr>
          <p:cNvPr id="3" name="Image 2">
            <a:extLst>
              <a:ext uri="{FF2B5EF4-FFF2-40B4-BE49-F238E27FC236}">
                <a16:creationId xmlns:a16="http://schemas.microsoft.com/office/drawing/2014/main" id="{932BD35E-C061-A034-382E-865FF0FD726E}"/>
              </a:ext>
            </a:extLst>
          </p:cNvPr>
          <p:cNvPicPr>
            <a:picLocks noChangeAspect="1"/>
          </p:cNvPicPr>
          <p:nvPr/>
        </p:nvPicPr>
        <p:blipFill>
          <a:blip r:embed="rId4">
            <a:extLst>
              <a:ext uri="{28A0092B-C50C-407E-A947-70E740481C1C}">
                <a14:useLocalDpi xmlns:a14="http://schemas.microsoft.com/office/drawing/2010/main" val="0"/>
              </a:ext>
            </a:extLst>
          </a:blip>
          <a:srcRect t="27293" b="27293"/>
          <a:stretch/>
        </p:blipFill>
        <p:spPr>
          <a:xfrm>
            <a:off x="9953004" y="5927519"/>
            <a:ext cx="8397641" cy="2664107"/>
          </a:xfrm>
          <a:prstGeom prst="roundRect">
            <a:avLst/>
          </a:prstGeom>
        </p:spPr>
      </p:pic>
      <p:pic>
        <p:nvPicPr>
          <p:cNvPr id="4" name="Image 3">
            <a:extLst>
              <a:ext uri="{FF2B5EF4-FFF2-40B4-BE49-F238E27FC236}">
                <a16:creationId xmlns:a16="http://schemas.microsoft.com/office/drawing/2014/main" id="{E72BF967-EEF1-47A1-0910-C298B02CA8C1}"/>
              </a:ext>
            </a:extLst>
          </p:cNvPr>
          <p:cNvPicPr>
            <a:picLocks noChangeAspect="1"/>
          </p:cNvPicPr>
          <p:nvPr/>
        </p:nvPicPr>
        <p:blipFill>
          <a:blip r:embed="rId5">
            <a:extLst>
              <a:ext uri="{28A0092B-C50C-407E-A947-70E740481C1C}">
                <a14:useLocalDpi xmlns:a14="http://schemas.microsoft.com/office/drawing/2010/main" val="0"/>
              </a:ext>
            </a:extLst>
          </a:blip>
          <a:srcRect t="35828" b="35828"/>
          <a:stretch/>
        </p:blipFill>
        <p:spPr>
          <a:xfrm>
            <a:off x="9988173" y="8730838"/>
            <a:ext cx="8397641" cy="2664107"/>
          </a:xfrm>
          <a:prstGeom prst="roundRect">
            <a:avLst/>
          </a:prstGeom>
        </p:spPr>
      </p:pic>
    </p:spTree>
    <p:extLst>
      <p:ext uri="{BB962C8B-B14F-4D97-AF65-F5344CB8AC3E}">
        <p14:creationId xmlns:p14="http://schemas.microsoft.com/office/powerpoint/2010/main" val="3114312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0CBA38-2081-CB2D-1DDA-F5A43488D96F}"/>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A68CCEC7-B111-813E-598A-4C3C31DC7DD3}"/>
              </a:ext>
            </a:extLst>
          </p:cNvPr>
          <p:cNvSpPr/>
          <p:nvPr/>
        </p:nvSpPr>
        <p:spPr>
          <a:xfrm>
            <a:off x="0" y="45139"/>
            <a:ext cx="18288000" cy="10287000"/>
          </a:xfrm>
          <a:prstGeom prst="rect">
            <a:avLst/>
          </a:prstGeom>
          <a:gradFill>
            <a:gsLst>
              <a:gs pos="62973">
                <a:schemeClr val="bg1">
                  <a:lumMod val="75000"/>
                </a:schemeClr>
              </a:gs>
              <a:gs pos="39000">
                <a:schemeClr val="bg1">
                  <a:lumMod val="65000"/>
                  <a:alpha val="81000"/>
                </a:schemeClr>
              </a:gs>
              <a:gs pos="0">
                <a:schemeClr val="bg1">
                  <a:lumMod val="65000"/>
                  <a:alpha val="91000"/>
                </a:schemeClr>
              </a:gs>
              <a:gs pos="100000">
                <a:schemeClr val="bg1">
                  <a:lumMod val="8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ZoneTexte 6">
            <a:extLst>
              <a:ext uri="{FF2B5EF4-FFF2-40B4-BE49-F238E27FC236}">
                <a16:creationId xmlns:a16="http://schemas.microsoft.com/office/drawing/2014/main" id="{D22E6253-BC87-695C-8EEA-0DB6577B002D}"/>
              </a:ext>
            </a:extLst>
          </p:cNvPr>
          <p:cNvSpPr txBox="1"/>
          <p:nvPr/>
        </p:nvSpPr>
        <p:spPr>
          <a:xfrm>
            <a:off x="137837" y="914981"/>
            <a:ext cx="3939977" cy="707886"/>
          </a:xfrm>
          <a:prstGeom prst="rect">
            <a:avLst/>
          </a:prstGeom>
          <a:noFill/>
        </p:spPr>
        <p:txBody>
          <a:bodyPr wrap="square" rtlCol="0">
            <a:spAutoFit/>
          </a:bodyPr>
          <a:lstStyle/>
          <a:p>
            <a:r>
              <a:rPr lang="fr-FR" sz="4000" dirty="0">
                <a:latin typeface="Arial Black" panose="020B0A04020102020204" pitchFamily="34" charset="0"/>
              </a:rPr>
              <a:t> </a:t>
            </a:r>
            <a:endParaRPr lang="fr-FR" dirty="0"/>
          </a:p>
        </p:txBody>
      </p:sp>
      <p:pic>
        <p:nvPicPr>
          <p:cNvPr id="2" name="Image 1">
            <a:extLst>
              <a:ext uri="{FF2B5EF4-FFF2-40B4-BE49-F238E27FC236}">
                <a16:creationId xmlns:a16="http://schemas.microsoft.com/office/drawing/2014/main" id="{44CD676F-5955-C0A6-F483-09C83FB4498A}"/>
              </a:ext>
            </a:extLst>
          </p:cNvPr>
          <p:cNvPicPr>
            <a:picLocks noChangeAspect="1"/>
          </p:cNvPicPr>
          <p:nvPr/>
        </p:nvPicPr>
        <p:blipFill>
          <a:blip r:embed="rId2">
            <a:extLst>
              <a:ext uri="{28A0092B-C50C-407E-A947-70E740481C1C}">
                <a14:useLocalDpi xmlns:a14="http://schemas.microsoft.com/office/drawing/2010/main" val="0"/>
              </a:ext>
            </a:extLst>
          </a:blip>
          <a:srcRect t="28689" b="28689"/>
          <a:stretch/>
        </p:blipFill>
        <p:spPr>
          <a:xfrm>
            <a:off x="10028196" y="8347804"/>
            <a:ext cx="8397641" cy="2664107"/>
          </a:xfrm>
          <a:prstGeom prst="roundRect">
            <a:avLst/>
          </a:prstGeom>
        </p:spPr>
      </p:pic>
      <p:pic>
        <p:nvPicPr>
          <p:cNvPr id="4" name="Image 3">
            <a:extLst>
              <a:ext uri="{FF2B5EF4-FFF2-40B4-BE49-F238E27FC236}">
                <a16:creationId xmlns:a16="http://schemas.microsoft.com/office/drawing/2014/main" id="{70E0B9A8-9784-A18C-64F3-5EEE5FC0775E}"/>
              </a:ext>
            </a:extLst>
          </p:cNvPr>
          <p:cNvPicPr>
            <a:picLocks noChangeAspect="1"/>
          </p:cNvPicPr>
          <p:nvPr/>
        </p:nvPicPr>
        <p:blipFill>
          <a:blip r:embed="rId3">
            <a:extLst>
              <a:ext uri="{28A0092B-C50C-407E-A947-70E740481C1C}">
                <a14:useLocalDpi xmlns:a14="http://schemas.microsoft.com/office/drawing/2010/main" val="0"/>
              </a:ext>
            </a:extLst>
          </a:blip>
          <a:srcRect t="27293" b="27293"/>
          <a:stretch/>
        </p:blipFill>
        <p:spPr>
          <a:xfrm>
            <a:off x="10744200" y="11011911"/>
            <a:ext cx="8397641" cy="2664107"/>
          </a:xfrm>
          <a:prstGeom prst="roundRect">
            <a:avLst/>
          </a:prstGeom>
        </p:spPr>
      </p:pic>
      <p:pic>
        <p:nvPicPr>
          <p:cNvPr id="5" name="Image 4">
            <a:extLst>
              <a:ext uri="{FF2B5EF4-FFF2-40B4-BE49-F238E27FC236}">
                <a16:creationId xmlns:a16="http://schemas.microsoft.com/office/drawing/2014/main" id="{B70C5249-95FE-8E6C-B755-3C208C3314DB}"/>
              </a:ext>
            </a:extLst>
          </p:cNvPr>
          <p:cNvPicPr>
            <a:picLocks noChangeAspect="1"/>
          </p:cNvPicPr>
          <p:nvPr/>
        </p:nvPicPr>
        <p:blipFill>
          <a:blip r:embed="rId4">
            <a:extLst>
              <a:ext uri="{28A0092B-C50C-407E-A947-70E740481C1C}">
                <a14:useLocalDpi xmlns:a14="http://schemas.microsoft.com/office/drawing/2010/main" val="0"/>
              </a:ext>
            </a:extLst>
          </a:blip>
          <a:srcRect t="35828" b="35828"/>
          <a:stretch/>
        </p:blipFill>
        <p:spPr>
          <a:xfrm>
            <a:off x="10287000" y="13898793"/>
            <a:ext cx="8397641" cy="2664107"/>
          </a:xfrm>
          <a:prstGeom prst="roundRect">
            <a:avLst/>
          </a:prstGeom>
        </p:spPr>
      </p:pic>
      <p:pic>
        <p:nvPicPr>
          <p:cNvPr id="10" name="Image 9">
            <a:extLst>
              <a:ext uri="{FF2B5EF4-FFF2-40B4-BE49-F238E27FC236}">
                <a16:creationId xmlns:a16="http://schemas.microsoft.com/office/drawing/2014/main" id="{66463084-FE4D-0158-02DD-3373553DEE8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566837" y="125369"/>
            <a:ext cx="14859000" cy="7998321"/>
          </a:xfrm>
          <a:prstGeom prst="rect">
            <a:avLst/>
          </a:prstGeom>
        </p:spPr>
      </p:pic>
    </p:spTree>
    <p:extLst>
      <p:ext uri="{BB962C8B-B14F-4D97-AF65-F5344CB8AC3E}">
        <p14:creationId xmlns:p14="http://schemas.microsoft.com/office/powerpoint/2010/main" val="25549514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rot="7659121">
            <a:off x="-4012602" y="5585714"/>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5019320" y="2901697"/>
            <a:ext cx="1400485" cy="5436757"/>
            <a:chOff x="0" y="0"/>
            <a:chExt cx="368852" cy="1431903"/>
          </a:xfrm>
        </p:grpSpPr>
        <p:sp>
          <p:nvSpPr>
            <p:cNvPr id="4" name="Freeform 4"/>
            <p:cNvSpPr/>
            <p:nvPr/>
          </p:nvSpPr>
          <p:spPr>
            <a:xfrm>
              <a:off x="0" y="0"/>
              <a:ext cx="368852" cy="1431903"/>
            </a:xfrm>
            <a:custGeom>
              <a:avLst/>
              <a:gdLst/>
              <a:ahLst/>
              <a:cxnLst/>
              <a:rect l="l" t="t" r="r" b="b"/>
              <a:pathLst>
                <a:path w="368852" h="1431903">
                  <a:moveTo>
                    <a:pt x="0" y="0"/>
                  </a:moveTo>
                  <a:lnTo>
                    <a:pt x="368852" y="0"/>
                  </a:lnTo>
                  <a:lnTo>
                    <a:pt x="368852" y="1431903"/>
                  </a:lnTo>
                  <a:lnTo>
                    <a:pt x="0" y="1431903"/>
                  </a:lnTo>
                  <a:close/>
                </a:path>
              </a:pathLst>
            </a:custGeom>
            <a:solidFill>
              <a:srgbClr val="CCCCCC"/>
            </a:solidFill>
          </p:spPr>
        </p:sp>
        <p:sp>
          <p:nvSpPr>
            <p:cNvPr id="5" name="TextBox 5"/>
            <p:cNvSpPr txBox="1"/>
            <p:nvPr/>
          </p:nvSpPr>
          <p:spPr>
            <a:xfrm>
              <a:off x="0" y="-19050"/>
              <a:ext cx="368852" cy="1450953"/>
            </a:xfrm>
            <a:prstGeom prst="rect">
              <a:avLst/>
            </a:prstGeom>
          </p:spPr>
          <p:txBody>
            <a:bodyPr lIns="50800" tIns="50800" rIns="50800" bIns="50800" rtlCol="0" anchor="ctr"/>
            <a:lstStyle/>
            <a:p>
              <a:pPr algn="ctr">
                <a:lnSpc>
                  <a:spcPts val="2859"/>
                </a:lnSpc>
              </a:pPr>
              <a:endParaRPr/>
            </a:p>
          </p:txBody>
        </p:sp>
      </p:grpSp>
      <p:sp>
        <p:nvSpPr>
          <p:cNvPr id="6" name="TextBox 6"/>
          <p:cNvSpPr txBox="1"/>
          <p:nvPr/>
        </p:nvSpPr>
        <p:spPr>
          <a:xfrm>
            <a:off x="4980992" y="1036994"/>
            <a:ext cx="7416941" cy="1683727"/>
          </a:xfrm>
          <a:prstGeom prst="rect">
            <a:avLst/>
          </a:prstGeom>
        </p:spPr>
        <p:txBody>
          <a:bodyPr lIns="0" tIns="0" rIns="0" bIns="0" rtlCol="0" anchor="t">
            <a:spAutoFit/>
          </a:bodyPr>
          <a:lstStyle/>
          <a:p>
            <a:pPr algn="ctr">
              <a:lnSpc>
                <a:spcPts val="13774"/>
              </a:lnSpc>
            </a:pPr>
            <a:r>
              <a:rPr lang="en-US" sz="9981" spc="978">
                <a:solidFill>
                  <a:srgbClr val="231F20"/>
                </a:solidFill>
                <a:latin typeface="Oswald Bold"/>
              </a:rPr>
              <a:t>PLAN</a:t>
            </a:r>
          </a:p>
        </p:txBody>
      </p:sp>
      <p:sp>
        <p:nvSpPr>
          <p:cNvPr id="7" name="Freeform 7"/>
          <p:cNvSpPr/>
          <p:nvPr/>
        </p:nvSpPr>
        <p:spPr>
          <a:xfrm rot="2016048">
            <a:off x="12243487" y="-1005305"/>
            <a:ext cx="10749463" cy="2687366"/>
          </a:xfrm>
          <a:custGeom>
            <a:avLst/>
            <a:gdLst/>
            <a:ahLst/>
            <a:cxnLst/>
            <a:rect l="l" t="t" r="r" b="b"/>
            <a:pathLst>
              <a:path w="10749463" h="2687366">
                <a:moveTo>
                  <a:pt x="0" y="0"/>
                </a:moveTo>
                <a:lnTo>
                  <a:pt x="10749463" y="0"/>
                </a:lnTo>
                <a:lnTo>
                  <a:pt x="10749463" y="2687365"/>
                </a:lnTo>
                <a:lnTo>
                  <a:pt x="0" y="26873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5231353" y="3225185"/>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Italics"/>
              </a:rPr>
              <a:t>01</a:t>
            </a:r>
          </a:p>
        </p:txBody>
      </p:sp>
      <p:sp>
        <p:nvSpPr>
          <p:cNvPr id="9" name="TextBox 9"/>
          <p:cNvSpPr txBox="1"/>
          <p:nvPr/>
        </p:nvSpPr>
        <p:spPr>
          <a:xfrm>
            <a:off x="5231353" y="4022304"/>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Italics"/>
              </a:rPr>
              <a:t>02</a:t>
            </a:r>
          </a:p>
        </p:txBody>
      </p:sp>
      <p:sp>
        <p:nvSpPr>
          <p:cNvPr id="10" name="TextBox 10"/>
          <p:cNvSpPr txBox="1"/>
          <p:nvPr/>
        </p:nvSpPr>
        <p:spPr>
          <a:xfrm>
            <a:off x="5231353" y="4903461"/>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Italics"/>
              </a:rPr>
              <a:t>03</a:t>
            </a:r>
          </a:p>
        </p:txBody>
      </p:sp>
      <p:sp>
        <p:nvSpPr>
          <p:cNvPr id="11" name="TextBox 11"/>
          <p:cNvSpPr txBox="1"/>
          <p:nvPr/>
        </p:nvSpPr>
        <p:spPr>
          <a:xfrm>
            <a:off x="5231353" y="5700580"/>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Italics"/>
              </a:rPr>
              <a:t>04</a:t>
            </a:r>
          </a:p>
        </p:txBody>
      </p:sp>
      <p:sp>
        <p:nvSpPr>
          <p:cNvPr id="12" name="TextBox 12"/>
          <p:cNvSpPr txBox="1"/>
          <p:nvPr/>
        </p:nvSpPr>
        <p:spPr>
          <a:xfrm>
            <a:off x="6607430" y="3333137"/>
            <a:ext cx="5790503" cy="418548"/>
          </a:xfrm>
          <a:prstGeom prst="rect">
            <a:avLst/>
          </a:prstGeom>
        </p:spPr>
        <p:txBody>
          <a:bodyPr lIns="0" tIns="0" rIns="0" bIns="0" rtlCol="0" anchor="t">
            <a:spAutoFit/>
          </a:bodyPr>
          <a:lstStyle/>
          <a:p>
            <a:pPr>
              <a:lnSpc>
                <a:spcPts val="3483"/>
              </a:lnSpc>
            </a:pPr>
            <a:r>
              <a:rPr lang="en-US" sz="2524" spc="247">
                <a:solidFill>
                  <a:srgbClr val="231F20"/>
                </a:solidFill>
                <a:latin typeface="DM Sans"/>
              </a:rPr>
              <a:t>INTRODUCTION</a:t>
            </a:r>
          </a:p>
        </p:txBody>
      </p:sp>
      <p:sp>
        <p:nvSpPr>
          <p:cNvPr id="13" name="TextBox 13"/>
          <p:cNvSpPr txBox="1"/>
          <p:nvPr/>
        </p:nvSpPr>
        <p:spPr>
          <a:xfrm>
            <a:off x="6607430" y="4127355"/>
            <a:ext cx="6076629" cy="418548"/>
          </a:xfrm>
          <a:prstGeom prst="rect">
            <a:avLst/>
          </a:prstGeom>
        </p:spPr>
        <p:txBody>
          <a:bodyPr lIns="0" tIns="0" rIns="0" bIns="0" rtlCol="0" anchor="t">
            <a:spAutoFit/>
          </a:bodyPr>
          <a:lstStyle/>
          <a:p>
            <a:pPr>
              <a:lnSpc>
                <a:spcPts val="3483"/>
              </a:lnSpc>
            </a:pPr>
            <a:r>
              <a:rPr lang="en-US" sz="2524" spc="247">
                <a:solidFill>
                  <a:srgbClr val="231F20"/>
                </a:solidFill>
                <a:latin typeface="DM Sans"/>
              </a:rPr>
              <a:t>PROBÉMATIQUE</a:t>
            </a:r>
          </a:p>
        </p:txBody>
      </p:sp>
      <p:sp>
        <p:nvSpPr>
          <p:cNvPr id="14" name="TextBox 14"/>
          <p:cNvSpPr txBox="1"/>
          <p:nvPr/>
        </p:nvSpPr>
        <p:spPr>
          <a:xfrm>
            <a:off x="6607430" y="5047445"/>
            <a:ext cx="5790503"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DM Sans"/>
              </a:rPr>
              <a:t>SOLUTION</a:t>
            </a:r>
          </a:p>
        </p:txBody>
      </p:sp>
      <p:sp>
        <p:nvSpPr>
          <p:cNvPr id="15" name="TextBox 15"/>
          <p:cNvSpPr txBox="1"/>
          <p:nvPr/>
        </p:nvSpPr>
        <p:spPr>
          <a:xfrm>
            <a:off x="6464368" y="6862630"/>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dirty="0">
                <a:solidFill>
                  <a:srgbClr val="231F20"/>
                </a:solidFill>
                <a:latin typeface="DM Sans"/>
              </a:rPr>
              <a:t>FONCTIONALITES</a:t>
            </a:r>
          </a:p>
        </p:txBody>
      </p:sp>
      <p:sp>
        <p:nvSpPr>
          <p:cNvPr id="16" name="TextBox 16"/>
          <p:cNvSpPr txBox="1"/>
          <p:nvPr/>
        </p:nvSpPr>
        <p:spPr>
          <a:xfrm>
            <a:off x="5231353" y="6500680"/>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Italics"/>
              </a:rPr>
              <a:t>05</a:t>
            </a:r>
          </a:p>
        </p:txBody>
      </p:sp>
      <p:sp>
        <p:nvSpPr>
          <p:cNvPr id="17" name="TextBox 17"/>
          <p:cNvSpPr txBox="1"/>
          <p:nvPr/>
        </p:nvSpPr>
        <p:spPr>
          <a:xfrm>
            <a:off x="6464368" y="5939257"/>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DM Sans"/>
              </a:rPr>
              <a:t>OBJECTIFS</a:t>
            </a:r>
          </a:p>
        </p:txBody>
      </p:sp>
      <p:sp>
        <p:nvSpPr>
          <p:cNvPr id="18" name="TextBox 18"/>
          <p:cNvSpPr txBox="1"/>
          <p:nvPr/>
        </p:nvSpPr>
        <p:spPr>
          <a:xfrm>
            <a:off x="5231353" y="7386505"/>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Italics"/>
              </a:rPr>
              <a:t>06</a:t>
            </a:r>
          </a:p>
        </p:txBody>
      </p:sp>
      <p:sp>
        <p:nvSpPr>
          <p:cNvPr id="19" name="TextBox 19"/>
          <p:cNvSpPr txBox="1"/>
          <p:nvPr/>
        </p:nvSpPr>
        <p:spPr>
          <a:xfrm>
            <a:off x="6419806" y="7757429"/>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DM Sans"/>
              </a:rPr>
              <a:t>APPLICATION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58DC71-B6AA-D43C-489A-EA7A52EC723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E21B348-D851-6097-3AC7-986137385CDE}"/>
              </a:ext>
            </a:extLst>
          </p:cNvPr>
          <p:cNvSpPr/>
          <p:nvPr/>
        </p:nvSpPr>
        <p:spPr>
          <a:xfrm>
            <a:off x="102668" y="7620"/>
            <a:ext cx="18288000" cy="10287000"/>
          </a:xfrm>
          <a:prstGeom prst="rect">
            <a:avLst/>
          </a:prstGeom>
          <a:gradFill>
            <a:gsLst>
              <a:gs pos="62973">
                <a:schemeClr val="bg1">
                  <a:lumMod val="75000"/>
                </a:schemeClr>
              </a:gs>
              <a:gs pos="39000">
                <a:schemeClr val="bg1">
                  <a:lumMod val="65000"/>
                  <a:alpha val="81000"/>
                </a:schemeClr>
              </a:gs>
              <a:gs pos="0">
                <a:schemeClr val="bg1">
                  <a:lumMod val="65000"/>
                  <a:alpha val="91000"/>
                </a:schemeClr>
              </a:gs>
              <a:gs pos="100000">
                <a:schemeClr val="bg1">
                  <a:lumMod val="8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Image 2">
            <a:extLst>
              <a:ext uri="{FF2B5EF4-FFF2-40B4-BE49-F238E27FC236}">
                <a16:creationId xmlns:a16="http://schemas.microsoft.com/office/drawing/2014/main" id="{4D9E1BA2-FC12-2F77-F4C5-8FAA92FB2078}"/>
              </a:ext>
            </a:extLst>
          </p:cNvPr>
          <p:cNvPicPr>
            <a:picLocks noChangeAspect="1"/>
          </p:cNvPicPr>
          <p:nvPr/>
        </p:nvPicPr>
        <p:blipFill>
          <a:blip r:embed="rId2">
            <a:extLst>
              <a:ext uri="{28A0092B-C50C-407E-A947-70E740481C1C}">
                <a14:useLocalDpi xmlns:a14="http://schemas.microsoft.com/office/drawing/2010/main" val="0"/>
              </a:ext>
            </a:extLst>
          </a:blip>
          <a:srcRect t="23382" b="23382"/>
          <a:stretch/>
        </p:blipFill>
        <p:spPr>
          <a:xfrm>
            <a:off x="7924801" y="-2550795"/>
            <a:ext cx="10923068" cy="1485900"/>
          </a:xfrm>
          <a:prstGeom prst="roundRect">
            <a:avLst/>
          </a:prstGeom>
        </p:spPr>
      </p:pic>
      <p:pic>
        <p:nvPicPr>
          <p:cNvPr id="9" name="Image 8">
            <a:extLst>
              <a:ext uri="{FF2B5EF4-FFF2-40B4-BE49-F238E27FC236}">
                <a16:creationId xmlns:a16="http://schemas.microsoft.com/office/drawing/2014/main" id="{961ECB9D-FAC0-7311-5C72-FBED7B694775}"/>
              </a:ext>
            </a:extLst>
          </p:cNvPr>
          <p:cNvPicPr>
            <a:picLocks noChangeAspect="1"/>
          </p:cNvPicPr>
          <p:nvPr/>
        </p:nvPicPr>
        <p:blipFill>
          <a:blip r:embed="rId3">
            <a:extLst>
              <a:ext uri="{28A0092B-C50C-407E-A947-70E740481C1C}">
                <a14:useLocalDpi xmlns:a14="http://schemas.microsoft.com/office/drawing/2010/main" val="0"/>
              </a:ext>
            </a:extLst>
          </a:blip>
          <a:srcRect t="35828" b="35828"/>
          <a:stretch/>
        </p:blipFill>
        <p:spPr>
          <a:xfrm>
            <a:off x="9787691" y="9973662"/>
            <a:ext cx="8397641" cy="2664107"/>
          </a:xfrm>
          <a:prstGeom prst="roundRect">
            <a:avLst/>
          </a:prstGeom>
        </p:spPr>
      </p:pic>
      <p:pic>
        <p:nvPicPr>
          <p:cNvPr id="11" name="Image 10">
            <a:extLst>
              <a:ext uri="{FF2B5EF4-FFF2-40B4-BE49-F238E27FC236}">
                <a16:creationId xmlns:a16="http://schemas.microsoft.com/office/drawing/2014/main" id="{A57818CF-A453-7412-EE8C-EDD6B53948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67576" y="-357187"/>
            <a:ext cx="10465868" cy="1973580"/>
          </a:xfrm>
          <a:prstGeom prst="rect">
            <a:avLst/>
          </a:prstGeom>
        </p:spPr>
      </p:pic>
      <p:pic>
        <p:nvPicPr>
          <p:cNvPr id="5" name="Image 4">
            <a:extLst>
              <a:ext uri="{FF2B5EF4-FFF2-40B4-BE49-F238E27FC236}">
                <a16:creationId xmlns:a16="http://schemas.microsoft.com/office/drawing/2014/main" id="{F29764CA-1DFB-43CF-E97A-549E429DE6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4000" y="1950754"/>
            <a:ext cx="16866668" cy="8022907"/>
          </a:xfrm>
          <a:prstGeom prst="rect">
            <a:avLst/>
          </a:prstGeom>
        </p:spPr>
      </p:pic>
    </p:spTree>
    <p:extLst>
      <p:ext uri="{BB962C8B-B14F-4D97-AF65-F5344CB8AC3E}">
        <p14:creationId xmlns:p14="http://schemas.microsoft.com/office/powerpoint/2010/main" val="21325878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A9585F-0141-C82F-D80B-F37D3620693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D24D8C89-2C34-48EE-1CED-0D4C29CF0FBF}"/>
              </a:ext>
            </a:extLst>
          </p:cNvPr>
          <p:cNvSpPr/>
          <p:nvPr/>
        </p:nvSpPr>
        <p:spPr>
          <a:xfrm>
            <a:off x="102668" y="7620"/>
            <a:ext cx="18288000" cy="10287000"/>
          </a:xfrm>
          <a:prstGeom prst="rect">
            <a:avLst/>
          </a:prstGeom>
          <a:gradFill>
            <a:gsLst>
              <a:gs pos="62973">
                <a:schemeClr val="bg1">
                  <a:lumMod val="75000"/>
                </a:schemeClr>
              </a:gs>
              <a:gs pos="39000">
                <a:schemeClr val="bg1">
                  <a:lumMod val="65000"/>
                  <a:alpha val="81000"/>
                </a:schemeClr>
              </a:gs>
              <a:gs pos="0">
                <a:schemeClr val="bg1">
                  <a:lumMod val="65000"/>
                  <a:alpha val="91000"/>
                </a:schemeClr>
              </a:gs>
              <a:gs pos="100000">
                <a:schemeClr val="bg1">
                  <a:lumMod val="8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Image 2">
            <a:extLst>
              <a:ext uri="{FF2B5EF4-FFF2-40B4-BE49-F238E27FC236}">
                <a16:creationId xmlns:a16="http://schemas.microsoft.com/office/drawing/2014/main" id="{E81A473B-C9C9-4241-0A47-9EBC8A7AB30F}"/>
              </a:ext>
            </a:extLst>
          </p:cNvPr>
          <p:cNvPicPr>
            <a:picLocks noChangeAspect="1"/>
          </p:cNvPicPr>
          <p:nvPr/>
        </p:nvPicPr>
        <p:blipFill>
          <a:blip r:embed="rId2">
            <a:extLst>
              <a:ext uri="{28A0092B-C50C-407E-A947-70E740481C1C}">
                <a14:useLocalDpi xmlns:a14="http://schemas.microsoft.com/office/drawing/2010/main" val="0"/>
              </a:ext>
            </a:extLst>
          </a:blip>
          <a:srcRect t="23382" b="23382"/>
          <a:stretch/>
        </p:blipFill>
        <p:spPr>
          <a:xfrm>
            <a:off x="7924801" y="-3552826"/>
            <a:ext cx="10923068" cy="1485900"/>
          </a:xfrm>
          <a:prstGeom prst="roundRect">
            <a:avLst/>
          </a:prstGeom>
        </p:spPr>
      </p:pic>
      <p:pic>
        <p:nvPicPr>
          <p:cNvPr id="11" name="Image 10">
            <a:extLst>
              <a:ext uri="{FF2B5EF4-FFF2-40B4-BE49-F238E27FC236}">
                <a16:creationId xmlns:a16="http://schemas.microsoft.com/office/drawing/2014/main" id="{19238795-6736-60C2-46C7-1EE87BE222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53401" y="-2028826"/>
            <a:ext cx="10465868" cy="1973580"/>
          </a:xfrm>
          <a:prstGeom prst="rect">
            <a:avLst/>
          </a:prstGeom>
        </p:spPr>
      </p:pic>
      <p:pic>
        <p:nvPicPr>
          <p:cNvPr id="4" name="Image 3" descr="Memoire Online - Conception et réalisation d'un système d'information de  gestion du stock pour des boissons aromatisées aux fruits. - Marouane  BENDALI">
            <a:extLst>
              <a:ext uri="{FF2B5EF4-FFF2-40B4-BE49-F238E27FC236}">
                <a16:creationId xmlns:a16="http://schemas.microsoft.com/office/drawing/2014/main" id="{54284B36-E600-95A3-4108-169E3518208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12313" y="7620"/>
            <a:ext cx="12975687" cy="10271760"/>
          </a:xfrm>
          <a:prstGeom prst="rect">
            <a:avLst/>
          </a:prstGeom>
          <a:noFill/>
          <a:ln>
            <a:noFill/>
          </a:ln>
        </p:spPr>
      </p:pic>
    </p:spTree>
    <p:extLst>
      <p:ext uri="{BB962C8B-B14F-4D97-AF65-F5344CB8AC3E}">
        <p14:creationId xmlns:p14="http://schemas.microsoft.com/office/powerpoint/2010/main" val="6713897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F0E39E-9E44-BA9B-07B6-CE24C5A36F0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BE34819-154C-D44F-DDEF-EF8932297962}"/>
              </a:ext>
            </a:extLst>
          </p:cNvPr>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a:extLst>
              <a:ext uri="{FF2B5EF4-FFF2-40B4-BE49-F238E27FC236}">
                <a16:creationId xmlns:a16="http://schemas.microsoft.com/office/drawing/2014/main" id="{6F68C4CC-A24D-0ABD-026B-51DC70A27DD5}"/>
              </a:ext>
            </a:extLst>
          </p:cNvPr>
          <p:cNvSpPr/>
          <p:nvPr/>
        </p:nvSpPr>
        <p:spPr>
          <a:xfrm rot="-10580377">
            <a:off x="9407140" y="-9309963"/>
            <a:ext cx="24036383" cy="24664199"/>
          </a:xfrm>
          <a:custGeom>
            <a:avLst/>
            <a:gdLst/>
            <a:ahLst/>
            <a:cxnLst/>
            <a:rect l="l" t="t" r="r" b="b"/>
            <a:pathLst>
              <a:path w="24036383" h="24664199">
                <a:moveTo>
                  <a:pt x="0" y="0"/>
                </a:moveTo>
                <a:lnTo>
                  <a:pt x="24036383" y="0"/>
                </a:lnTo>
                <a:lnTo>
                  <a:pt x="24036383" y="24664198"/>
                </a:lnTo>
                <a:lnTo>
                  <a:pt x="0" y="2466419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a:extLst>
              <a:ext uri="{FF2B5EF4-FFF2-40B4-BE49-F238E27FC236}">
                <a16:creationId xmlns:a16="http://schemas.microsoft.com/office/drawing/2014/main" id="{7DBD83A1-19F9-E965-8CBD-8B4785B6FE6C}"/>
              </a:ext>
            </a:extLst>
          </p:cNvPr>
          <p:cNvSpPr txBox="1"/>
          <p:nvPr/>
        </p:nvSpPr>
        <p:spPr>
          <a:xfrm>
            <a:off x="1684186" y="3848100"/>
            <a:ext cx="8097687" cy="1996488"/>
          </a:xfrm>
          <a:prstGeom prst="rect">
            <a:avLst/>
          </a:prstGeom>
        </p:spPr>
        <p:txBody>
          <a:bodyPr lIns="0" tIns="0" rIns="0" bIns="0" rtlCol="0" anchor="t">
            <a:spAutoFit/>
          </a:bodyPr>
          <a:lstStyle/>
          <a:p>
            <a:pPr marL="0" lvl="0" indent="0">
              <a:lnSpc>
                <a:spcPts val="16327"/>
              </a:lnSpc>
              <a:spcBef>
                <a:spcPct val="0"/>
              </a:spcBef>
            </a:pPr>
            <a:r>
              <a:rPr lang="en-US" sz="11831" spc="1159" dirty="0">
                <a:solidFill>
                  <a:srgbClr val="231F20"/>
                </a:solidFill>
                <a:latin typeface="Oswald Bold"/>
              </a:rPr>
              <a:t>merci</a:t>
            </a:r>
          </a:p>
        </p:txBody>
      </p:sp>
      <p:sp>
        <p:nvSpPr>
          <p:cNvPr id="5" name="Freeform 5">
            <a:extLst>
              <a:ext uri="{FF2B5EF4-FFF2-40B4-BE49-F238E27FC236}">
                <a16:creationId xmlns:a16="http://schemas.microsoft.com/office/drawing/2014/main" id="{B2226AE0-1DD5-88FC-CAF8-80962C6DA7CA}"/>
              </a:ext>
            </a:extLst>
          </p:cNvPr>
          <p:cNvSpPr/>
          <p:nvPr/>
        </p:nvSpPr>
        <p:spPr>
          <a:xfrm>
            <a:off x="15409623" y="2266970"/>
            <a:ext cx="734693" cy="755166"/>
          </a:xfrm>
          <a:custGeom>
            <a:avLst/>
            <a:gdLst/>
            <a:ahLst/>
            <a:cxnLst/>
            <a:rect l="l" t="t" r="r" b="b"/>
            <a:pathLst>
              <a:path w="734693" h="755166">
                <a:moveTo>
                  <a:pt x="0" y="0"/>
                </a:moveTo>
                <a:lnTo>
                  <a:pt x="734692" y="0"/>
                </a:lnTo>
                <a:lnTo>
                  <a:pt x="734692" y="755166"/>
                </a:lnTo>
                <a:lnTo>
                  <a:pt x="0" y="75516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TextBox 6">
            <a:extLst>
              <a:ext uri="{FF2B5EF4-FFF2-40B4-BE49-F238E27FC236}">
                <a16:creationId xmlns:a16="http://schemas.microsoft.com/office/drawing/2014/main" id="{91D598FF-8229-5853-68A3-F2FCE49A1379}"/>
              </a:ext>
            </a:extLst>
          </p:cNvPr>
          <p:cNvSpPr txBox="1"/>
          <p:nvPr/>
        </p:nvSpPr>
        <p:spPr>
          <a:xfrm>
            <a:off x="14628874" y="3180249"/>
            <a:ext cx="2296190" cy="352695"/>
          </a:xfrm>
          <a:prstGeom prst="rect">
            <a:avLst/>
          </a:prstGeom>
        </p:spPr>
        <p:txBody>
          <a:bodyPr lIns="0" tIns="0" rIns="0" bIns="0" rtlCol="0" anchor="t">
            <a:spAutoFit/>
          </a:bodyPr>
          <a:lstStyle/>
          <a:p>
            <a:pPr marL="0" lvl="0" indent="0" algn="ctr">
              <a:lnSpc>
                <a:spcPts val="2947"/>
              </a:lnSpc>
              <a:spcBef>
                <a:spcPct val="0"/>
              </a:spcBef>
            </a:pPr>
            <a:r>
              <a:rPr lang="en-US" sz="2135" spc="209">
                <a:solidFill>
                  <a:srgbClr val="231F20"/>
                </a:solidFill>
                <a:latin typeface="Montserrat Classic Bold"/>
              </a:rPr>
              <a:t>LARANA, INC.</a:t>
            </a:r>
          </a:p>
        </p:txBody>
      </p:sp>
      <p:sp>
        <p:nvSpPr>
          <p:cNvPr id="7" name="Freeform 7">
            <a:extLst>
              <a:ext uri="{FF2B5EF4-FFF2-40B4-BE49-F238E27FC236}">
                <a16:creationId xmlns:a16="http://schemas.microsoft.com/office/drawing/2014/main" id="{53112153-27E5-1957-593C-467B9CD9ED93}"/>
              </a:ext>
            </a:extLst>
          </p:cNvPr>
          <p:cNvSpPr/>
          <p:nvPr/>
        </p:nvSpPr>
        <p:spPr>
          <a:xfrm flipH="1">
            <a:off x="-4254153" y="7476061"/>
            <a:ext cx="11881594" cy="3564478"/>
          </a:xfrm>
          <a:custGeom>
            <a:avLst/>
            <a:gdLst/>
            <a:ahLst/>
            <a:cxnLst/>
            <a:rect l="l" t="t" r="r" b="b"/>
            <a:pathLst>
              <a:path w="11881594" h="3564478">
                <a:moveTo>
                  <a:pt x="11881594" y="0"/>
                </a:moveTo>
                <a:lnTo>
                  <a:pt x="0" y="0"/>
                </a:lnTo>
                <a:lnTo>
                  <a:pt x="0" y="3564478"/>
                </a:lnTo>
                <a:lnTo>
                  <a:pt x="11881594" y="3564478"/>
                </a:lnTo>
                <a:lnTo>
                  <a:pt x="11881594" y="0"/>
                </a:lnTo>
                <a:close/>
              </a:path>
            </a:pathLst>
          </a:custGeom>
          <a:blipFill>
            <a:blip r:embed="rId7">
              <a:extLst>
                <a:ext uri="{96DAC541-7B7A-43D3-8B79-37D633B846F1}">
                  <asvg:svgBlip xmlns:asvg="http://schemas.microsoft.com/office/drawing/2016/SVG/main" r:embed="rId8"/>
                </a:ext>
              </a:extLst>
            </a:blip>
            <a:stretch>
              <a:fillRect/>
            </a:stretch>
          </a:blipFill>
        </p:spPr>
      </p:sp>
    </p:spTree>
    <p:extLst>
      <p:ext uri="{BB962C8B-B14F-4D97-AF65-F5344CB8AC3E}">
        <p14:creationId xmlns:p14="http://schemas.microsoft.com/office/powerpoint/2010/main" val="14506983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13662994" y="337474"/>
            <a:ext cx="4296549" cy="9570246"/>
            <a:chOff x="0" y="0"/>
            <a:chExt cx="1131601" cy="2520559"/>
          </a:xfrm>
        </p:grpSpPr>
        <p:sp>
          <p:nvSpPr>
            <p:cNvPr id="4" name="Freeform 4"/>
            <p:cNvSpPr/>
            <p:nvPr/>
          </p:nvSpPr>
          <p:spPr>
            <a:xfrm>
              <a:off x="0" y="0"/>
              <a:ext cx="1131601" cy="2520559"/>
            </a:xfrm>
            <a:custGeom>
              <a:avLst/>
              <a:gdLst/>
              <a:ahLst/>
              <a:cxnLst/>
              <a:rect l="l" t="t" r="r" b="b"/>
              <a:pathLst>
                <a:path w="1131601" h="2520559">
                  <a:moveTo>
                    <a:pt x="0" y="0"/>
                  </a:moveTo>
                  <a:lnTo>
                    <a:pt x="1131601" y="0"/>
                  </a:lnTo>
                  <a:lnTo>
                    <a:pt x="1131601" y="2520559"/>
                  </a:lnTo>
                  <a:lnTo>
                    <a:pt x="0" y="2520559"/>
                  </a:lnTo>
                  <a:close/>
                </a:path>
              </a:pathLst>
            </a:custGeom>
            <a:solidFill>
              <a:srgbClr val="CCCCCC"/>
            </a:solidFill>
          </p:spPr>
        </p:sp>
        <p:sp>
          <p:nvSpPr>
            <p:cNvPr id="5" name="TextBox 5"/>
            <p:cNvSpPr txBox="1"/>
            <p:nvPr/>
          </p:nvSpPr>
          <p:spPr>
            <a:xfrm>
              <a:off x="0" y="-19050"/>
              <a:ext cx="1131601" cy="2539609"/>
            </a:xfrm>
            <a:prstGeom prst="rect">
              <a:avLst/>
            </a:prstGeom>
          </p:spPr>
          <p:txBody>
            <a:bodyPr lIns="50800" tIns="50800" rIns="50800" bIns="50800" rtlCol="0" anchor="ctr"/>
            <a:lstStyle/>
            <a:p>
              <a:pPr algn="ctr">
                <a:lnSpc>
                  <a:spcPts val="2859"/>
                </a:lnSpc>
              </a:pPr>
              <a:endParaRPr/>
            </a:p>
          </p:txBody>
        </p:sp>
      </p:grpSp>
      <p:sp>
        <p:nvSpPr>
          <p:cNvPr id="6" name="Freeform 6"/>
          <p:cNvSpPr/>
          <p:nvPr/>
        </p:nvSpPr>
        <p:spPr>
          <a:xfrm>
            <a:off x="2142191" y="4828880"/>
            <a:ext cx="9752965" cy="1032847"/>
          </a:xfrm>
          <a:custGeom>
            <a:avLst/>
            <a:gdLst/>
            <a:ahLst/>
            <a:cxnLst/>
            <a:rect l="l" t="t" r="r" b="b"/>
            <a:pathLst>
              <a:path w="9752965" h="1032847">
                <a:moveTo>
                  <a:pt x="0" y="0"/>
                </a:moveTo>
                <a:lnTo>
                  <a:pt x="9752965" y="0"/>
                </a:lnTo>
                <a:lnTo>
                  <a:pt x="9752965" y="1032847"/>
                </a:lnTo>
                <a:lnTo>
                  <a:pt x="0" y="1032847"/>
                </a:lnTo>
                <a:lnTo>
                  <a:pt x="0" y="0"/>
                </a:lnTo>
                <a:close/>
              </a:path>
            </a:pathLst>
          </a:custGeom>
          <a:blipFill>
            <a:blip r:embed="rId3"/>
            <a:stretch>
              <a:fillRect t="-86495"/>
            </a:stretch>
          </a:blipFill>
        </p:spPr>
      </p:sp>
      <p:sp>
        <p:nvSpPr>
          <p:cNvPr id="7" name="Freeform 7"/>
          <p:cNvSpPr/>
          <p:nvPr/>
        </p:nvSpPr>
        <p:spPr>
          <a:xfrm>
            <a:off x="10758785" y="1049603"/>
            <a:ext cx="6176060" cy="8208697"/>
          </a:xfrm>
          <a:custGeom>
            <a:avLst/>
            <a:gdLst/>
            <a:ahLst/>
            <a:cxnLst/>
            <a:rect l="l" t="t" r="r" b="b"/>
            <a:pathLst>
              <a:path w="6176060" h="8208697">
                <a:moveTo>
                  <a:pt x="0" y="0"/>
                </a:moveTo>
                <a:lnTo>
                  <a:pt x="6176060" y="0"/>
                </a:lnTo>
                <a:lnTo>
                  <a:pt x="6176060" y="8208697"/>
                </a:lnTo>
                <a:lnTo>
                  <a:pt x="0" y="8208697"/>
                </a:lnTo>
                <a:lnTo>
                  <a:pt x="0" y="0"/>
                </a:lnTo>
                <a:close/>
              </a:path>
            </a:pathLst>
          </a:custGeom>
          <a:blipFill>
            <a:blip r:embed="rId4"/>
            <a:stretch>
              <a:fillRect l="-49746" r="-49746"/>
            </a:stretch>
          </a:blipFill>
        </p:spPr>
      </p:sp>
      <p:grpSp>
        <p:nvGrpSpPr>
          <p:cNvPr id="8" name="Group 8"/>
          <p:cNvGrpSpPr/>
          <p:nvPr/>
        </p:nvGrpSpPr>
        <p:grpSpPr>
          <a:xfrm>
            <a:off x="1866716" y="2804902"/>
            <a:ext cx="9610044" cy="7102818"/>
            <a:chOff x="0" y="0"/>
            <a:chExt cx="3682024" cy="2721397"/>
          </a:xfrm>
        </p:grpSpPr>
        <p:sp>
          <p:nvSpPr>
            <p:cNvPr id="9" name="Freeform 9"/>
            <p:cNvSpPr/>
            <p:nvPr/>
          </p:nvSpPr>
          <p:spPr>
            <a:xfrm>
              <a:off x="0" y="0"/>
              <a:ext cx="3682024" cy="2721397"/>
            </a:xfrm>
            <a:custGeom>
              <a:avLst/>
              <a:gdLst/>
              <a:ahLst/>
              <a:cxnLst/>
              <a:rect l="l" t="t" r="r" b="b"/>
              <a:pathLst>
                <a:path w="3682024" h="2721397">
                  <a:moveTo>
                    <a:pt x="0" y="0"/>
                  </a:moveTo>
                  <a:lnTo>
                    <a:pt x="3682024" y="0"/>
                  </a:lnTo>
                  <a:lnTo>
                    <a:pt x="3682024" y="2721397"/>
                  </a:lnTo>
                  <a:lnTo>
                    <a:pt x="0" y="2721397"/>
                  </a:lnTo>
                  <a:close/>
                </a:path>
              </a:pathLst>
            </a:custGeom>
            <a:solidFill>
              <a:srgbClr val="EFEFEF"/>
            </a:solidFill>
          </p:spPr>
        </p:sp>
        <p:sp>
          <p:nvSpPr>
            <p:cNvPr id="10" name="TextBox 10"/>
            <p:cNvSpPr txBox="1"/>
            <p:nvPr/>
          </p:nvSpPr>
          <p:spPr>
            <a:xfrm>
              <a:off x="0" y="-19050"/>
              <a:ext cx="3682024" cy="2740447"/>
            </a:xfrm>
            <a:prstGeom prst="rect">
              <a:avLst/>
            </a:prstGeom>
          </p:spPr>
          <p:txBody>
            <a:bodyPr lIns="50800" tIns="50800" rIns="50800" bIns="50800" rtlCol="0" anchor="ctr"/>
            <a:lstStyle/>
            <a:p>
              <a:pPr algn="ctr">
                <a:lnSpc>
                  <a:spcPts val="2859"/>
                </a:lnSpc>
              </a:pPr>
              <a:endParaRPr/>
            </a:p>
          </p:txBody>
        </p:sp>
      </p:grpSp>
      <p:sp>
        <p:nvSpPr>
          <p:cNvPr id="11" name="Freeform 11"/>
          <p:cNvSpPr/>
          <p:nvPr/>
        </p:nvSpPr>
        <p:spPr>
          <a:xfrm>
            <a:off x="1366766" y="2970077"/>
            <a:ext cx="1156649" cy="1173721"/>
          </a:xfrm>
          <a:custGeom>
            <a:avLst/>
            <a:gdLst/>
            <a:ahLst/>
            <a:cxnLst/>
            <a:rect l="l" t="t" r="r" b="b"/>
            <a:pathLst>
              <a:path w="1156649" h="1173721">
                <a:moveTo>
                  <a:pt x="0" y="0"/>
                </a:moveTo>
                <a:lnTo>
                  <a:pt x="1156649" y="0"/>
                </a:lnTo>
                <a:lnTo>
                  <a:pt x="1156649" y="1173721"/>
                </a:lnTo>
                <a:lnTo>
                  <a:pt x="0" y="117372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TextBox 12"/>
          <p:cNvSpPr txBox="1"/>
          <p:nvPr/>
        </p:nvSpPr>
        <p:spPr>
          <a:xfrm>
            <a:off x="2142191" y="926705"/>
            <a:ext cx="7589214" cy="1358290"/>
          </a:xfrm>
          <a:prstGeom prst="rect">
            <a:avLst/>
          </a:prstGeom>
        </p:spPr>
        <p:txBody>
          <a:bodyPr lIns="0" tIns="0" rIns="0" bIns="0" rtlCol="0" anchor="t">
            <a:spAutoFit/>
          </a:bodyPr>
          <a:lstStyle/>
          <a:p>
            <a:pPr>
              <a:lnSpc>
                <a:spcPts val="11153"/>
              </a:lnSpc>
            </a:pPr>
            <a:r>
              <a:rPr lang="en-US" sz="8082" spc="792">
                <a:solidFill>
                  <a:srgbClr val="231F20"/>
                </a:solidFill>
                <a:latin typeface="Oswald Bold"/>
              </a:rPr>
              <a:t>INTRODUCTION</a:t>
            </a:r>
          </a:p>
        </p:txBody>
      </p:sp>
      <p:sp>
        <p:nvSpPr>
          <p:cNvPr id="13" name="TextBox 13"/>
          <p:cNvSpPr txBox="1"/>
          <p:nvPr/>
        </p:nvSpPr>
        <p:spPr>
          <a:xfrm>
            <a:off x="2671627" y="3676437"/>
            <a:ext cx="7843974" cy="2744149"/>
          </a:xfrm>
          <a:prstGeom prst="rect">
            <a:avLst/>
          </a:prstGeom>
        </p:spPr>
        <p:txBody>
          <a:bodyPr wrap="square" lIns="0" tIns="0" rIns="0" bIns="0" rtlCol="0" anchor="t">
            <a:spAutoFit/>
          </a:bodyPr>
          <a:lstStyle/>
          <a:p>
            <a:pPr>
              <a:lnSpc>
                <a:spcPts val="3557"/>
              </a:lnSpc>
            </a:pPr>
            <a:r>
              <a:rPr lang="fr-FR" sz="2800" dirty="0"/>
              <a:t>Le métier d'opticien change beaucoup avec des clients plus exigeants et une forte concurrence. Les opticiens ont besoin d'aide pour bien gérer leur magasin. La technologie peut simplifier leur travail. J'ai créé une application pour les aider à mieux gérer leur travail et à bien servir leurs clients</a:t>
            </a:r>
            <a:endParaRPr lang="en-US" sz="2577" spc="252" dirty="0">
              <a:solidFill>
                <a:srgbClr val="231F20"/>
              </a:solidFill>
              <a:latin typeface="Montserrat Classic"/>
            </a:endParaRPr>
          </a:p>
        </p:txBody>
      </p:sp>
      <p:sp>
        <p:nvSpPr>
          <p:cNvPr id="14" name="Freeform 14"/>
          <p:cNvSpPr/>
          <p:nvPr/>
        </p:nvSpPr>
        <p:spPr>
          <a:xfrm>
            <a:off x="-2779578" y="7341318"/>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40506"/>
        </a:solidFill>
        <a:effectLst/>
      </p:bgPr>
    </p:bg>
    <p:spTree>
      <p:nvGrpSpPr>
        <p:cNvPr id="1" name=""/>
        <p:cNvGrpSpPr/>
        <p:nvPr/>
      </p:nvGrpSpPr>
      <p:grpSpPr>
        <a:xfrm>
          <a:off x="0" y="0"/>
          <a:ext cx="0" cy="0"/>
          <a:chOff x="0" y="0"/>
          <a:chExt cx="0" cy="0"/>
        </a:xfrm>
      </p:grpSpPr>
      <p:grpSp>
        <p:nvGrpSpPr>
          <p:cNvPr id="2" name="Group 2"/>
          <p:cNvGrpSpPr/>
          <p:nvPr/>
        </p:nvGrpSpPr>
        <p:grpSpPr>
          <a:xfrm>
            <a:off x="-2770706" y="-3368517"/>
            <a:ext cx="4959890" cy="495989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F4F5"/>
            </a:solidFill>
          </p:spPr>
        </p:sp>
        <p:sp>
          <p:nvSpPr>
            <p:cNvPr id="4" name="TextBox 4"/>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grpSp>
        <p:nvGrpSpPr>
          <p:cNvPr id="5" name="Group 5"/>
          <p:cNvGrpSpPr/>
          <p:nvPr/>
        </p:nvGrpSpPr>
        <p:grpSpPr>
          <a:xfrm>
            <a:off x="13428579" y="771623"/>
            <a:ext cx="11540056" cy="13188954"/>
            <a:chOff x="0" y="0"/>
            <a:chExt cx="711183" cy="812800"/>
          </a:xfrm>
        </p:grpSpPr>
        <p:sp>
          <p:nvSpPr>
            <p:cNvPr id="6" name="Freeform 6"/>
            <p:cNvSpPr/>
            <p:nvPr/>
          </p:nvSpPr>
          <p:spPr>
            <a:xfrm>
              <a:off x="0" y="0"/>
              <a:ext cx="711183" cy="812800"/>
            </a:xfrm>
            <a:custGeom>
              <a:avLst/>
              <a:gdLst/>
              <a:ahLst/>
              <a:cxnLst/>
              <a:rect l="l" t="t" r="r" b="b"/>
              <a:pathLst>
                <a:path w="711183" h="812800">
                  <a:moveTo>
                    <a:pt x="355591" y="0"/>
                  </a:moveTo>
                  <a:cubicBezTo>
                    <a:pt x="159204" y="0"/>
                    <a:pt x="0" y="181951"/>
                    <a:pt x="0" y="406400"/>
                  </a:cubicBezTo>
                  <a:cubicBezTo>
                    <a:pt x="0" y="630849"/>
                    <a:pt x="159204" y="812800"/>
                    <a:pt x="355591" y="812800"/>
                  </a:cubicBezTo>
                  <a:cubicBezTo>
                    <a:pt x="551979" y="812800"/>
                    <a:pt x="711183" y="630849"/>
                    <a:pt x="711183" y="406400"/>
                  </a:cubicBezTo>
                  <a:cubicBezTo>
                    <a:pt x="711183" y="181951"/>
                    <a:pt x="551979" y="0"/>
                    <a:pt x="355591" y="0"/>
                  </a:cubicBezTo>
                  <a:close/>
                </a:path>
              </a:pathLst>
            </a:custGeom>
            <a:solidFill>
              <a:srgbClr val="F2F4F5"/>
            </a:solidFill>
          </p:spPr>
        </p:sp>
        <p:sp>
          <p:nvSpPr>
            <p:cNvPr id="7" name="TextBox 7"/>
            <p:cNvSpPr txBox="1"/>
            <p:nvPr/>
          </p:nvSpPr>
          <p:spPr>
            <a:xfrm>
              <a:off x="66673" y="57150"/>
              <a:ext cx="577836" cy="679450"/>
            </a:xfrm>
            <a:prstGeom prst="rect">
              <a:avLst/>
            </a:prstGeom>
          </p:spPr>
          <p:txBody>
            <a:bodyPr lIns="50800" tIns="50800" rIns="50800" bIns="50800" rtlCol="0" anchor="ctr"/>
            <a:lstStyle/>
            <a:p>
              <a:pPr algn="ctr">
                <a:lnSpc>
                  <a:spcPts val="2859"/>
                </a:lnSpc>
              </a:pPr>
              <a:endParaRPr/>
            </a:p>
          </p:txBody>
        </p:sp>
      </p:grpSp>
      <p:sp>
        <p:nvSpPr>
          <p:cNvPr id="8" name="Freeform 8"/>
          <p:cNvSpPr/>
          <p:nvPr/>
        </p:nvSpPr>
        <p:spPr>
          <a:xfrm>
            <a:off x="-6856156" y="-6213353"/>
            <a:ext cx="12110389" cy="12426705"/>
          </a:xfrm>
          <a:custGeom>
            <a:avLst/>
            <a:gdLst/>
            <a:ahLst/>
            <a:cxnLst/>
            <a:rect l="l" t="t" r="r" b="b"/>
            <a:pathLst>
              <a:path w="12110389" h="12426705">
                <a:moveTo>
                  <a:pt x="0" y="0"/>
                </a:moveTo>
                <a:lnTo>
                  <a:pt x="12110389" y="0"/>
                </a:lnTo>
                <a:lnTo>
                  <a:pt x="12110389" y="12426706"/>
                </a:lnTo>
                <a:lnTo>
                  <a:pt x="0" y="124267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rot="-3986589">
            <a:off x="5084777" y="5589809"/>
            <a:ext cx="9894000" cy="10152425"/>
          </a:xfrm>
          <a:custGeom>
            <a:avLst/>
            <a:gdLst/>
            <a:ahLst/>
            <a:cxnLst/>
            <a:rect l="l" t="t" r="r" b="b"/>
            <a:pathLst>
              <a:path w="9894000" h="10152425">
                <a:moveTo>
                  <a:pt x="0" y="0"/>
                </a:moveTo>
                <a:lnTo>
                  <a:pt x="9894000" y="0"/>
                </a:lnTo>
                <a:lnTo>
                  <a:pt x="9894000" y="10152426"/>
                </a:lnTo>
                <a:lnTo>
                  <a:pt x="0" y="101524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646134" y="2670230"/>
            <a:ext cx="3504477" cy="2864606"/>
            <a:chOff x="0" y="0"/>
            <a:chExt cx="922990" cy="754464"/>
          </a:xfrm>
        </p:grpSpPr>
        <p:sp>
          <p:nvSpPr>
            <p:cNvPr id="11" name="Freeform 11"/>
            <p:cNvSpPr/>
            <p:nvPr/>
          </p:nvSpPr>
          <p:spPr>
            <a:xfrm>
              <a:off x="0" y="0"/>
              <a:ext cx="922990" cy="754464"/>
            </a:xfrm>
            <a:custGeom>
              <a:avLst/>
              <a:gdLst/>
              <a:ahLst/>
              <a:cxnLst/>
              <a:rect l="l" t="t" r="r" b="b"/>
              <a:pathLst>
                <a:path w="922990" h="754464">
                  <a:moveTo>
                    <a:pt x="0" y="0"/>
                  </a:moveTo>
                  <a:lnTo>
                    <a:pt x="922990" y="0"/>
                  </a:lnTo>
                  <a:lnTo>
                    <a:pt x="922990" y="754464"/>
                  </a:lnTo>
                  <a:lnTo>
                    <a:pt x="0" y="754464"/>
                  </a:lnTo>
                  <a:close/>
                </a:path>
              </a:pathLst>
            </a:custGeom>
            <a:solidFill>
              <a:srgbClr val="727171"/>
            </a:solidFill>
          </p:spPr>
        </p:sp>
        <p:sp>
          <p:nvSpPr>
            <p:cNvPr id="12" name="TextBox 12"/>
            <p:cNvSpPr txBox="1"/>
            <p:nvPr/>
          </p:nvSpPr>
          <p:spPr>
            <a:xfrm>
              <a:off x="0" y="-19050"/>
              <a:ext cx="922990" cy="773514"/>
            </a:xfrm>
            <a:prstGeom prst="rect">
              <a:avLst/>
            </a:prstGeom>
          </p:spPr>
          <p:txBody>
            <a:bodyPr lIns="50800" tIns="50800" rIns="50800" bIns="50800" rtlCol="0" anchor="ctr"/>
            <a:lstStyle/>
            <a:p>
              <a:pPr algn="ctr">
                <a:lnSpc>
                  <a:spcPts val="2859"/>
                </a:lnSpc>
              </a:pPr>
              <a:endParaRPr/>
            </a:p>
          </p:txBody>
        </p:sp>
      </p:grpSp>
      <p:grpSp>
        <p:nvGrpSpPr>
          <p:cNvPr id="13" name="Group 13"/>
          <p:cNvGrpSpPr/>
          <p:nvPr/>
        </p:nvGrpSpPr>
        <p:grpSpPr>
          <a:xfrm>
            <a:off x="4834642" y="2670230"/>
            <a:ext cx="3504477" cy="2864606"/>
            <a:chOff x="0" y="0"/>
            <a:chExt cx="922990" cy="754464"/>
          </a:xfrm>
        </p:grpSpPr>
        <p:sp>
          <p:nvSpPr>
            <p:cNvPr id="14" name="Freeform 14"/>
            <p:cNvSpPr/>
            <p:nvPr/>
          </p:nvSpPr>
          <p:spPr>
            <a:xfrm>
              <a:off x="0" y="0"/>
              <a:ext cx="922990" cy="754464"/>
            </a:xfrm>
            <a:custGeom>
              <a:avLst/>
              <a:gdLst/>
              <a:ahLst/>
              <a:cxnLst/>
              <a:rect l="l" t="t" r="r" b="b"/>
              <a:pathLst>
                <a:path w="922990" h="754464">
                  <a:moveTo>
                    <a:pt x="0" y="0"/>
                  </a:moveTo>
                  <a:lnTo>
                    <a:pt x="922990" y="0"/>
                  </a:lnTo>
                  <a:lnTo>
                    <a:pt x="922990" y="754464"/>
                  </a:lnTo>
                  <a:lnTo>
                    <a:pt x="0" y="754464"/>
                  </a:lnTo>
                  <a:close/>
                </a:path>
              </a:pathLst>
            </a:custGeom>
            <a:solidFill>
              <a:srgbClr val="727171"/>
            </a:solidFill>
          </p:spPr>
        </p:sp>
        <p:sp>
          <p:nvSpPr>
            <p:cNvPr id="15" name="TextBox 15"/>
            <p:cNvSpPr txBox="1"/>
            <p:nvPr/>
          </p:nvSpPr>
          <p:spPr>
            <a:xfrm>
              <a:off x="0" y="-19050"/>
              <a:ext cx="922990" cy="773514"/>
            </a:xfrm>
            <a:prstGeom prst="rect">
              <a:avLst/>
            </a:prstGeom>
          </p:spPr>
          <p:txBody>
            <a:bodyPr lIns="50800" tIns="50800" rIns="50800" bIns="50800" rtlCol="0" anchor="ctr"/>
            <a:lstStyle/>
            <a:p>
              <a:pPr algn="ctr">
                <a:lnSpc>
                  <a:spcPts val="2859"/>
                </a:lnSpc>
              </a:pPr>
              <a:endParaRPr/>
            </a:p>
          </p:txBody>
        </p:sp>
      </p:grpSp>
      <p:grpSp>
        <p:nvGrpSpPr>
          <p:cNvPr id="16" name="Group 16"/>
          <p:cNvGrpSpPr/>
          <p:nvPr/>
        </p:nvGrpSpPr>
        <p:grpSpPr>
          <a:xfrm>
            <a:off x="9024919" y="2670230"/>
            <a:ext cx="3504477" cy="2864606"/>
            <a:chOff x="0" y="0"/>
            <a:chExt cx="922990" cy="754464"/>
          </a:xfrm>
        </p:grpSpPr>
        <p:sp>
          <p:nvSpPr>
            <p:cNvPr id="17" name="Freeform 17"/>
            <p:cNvSpPr/>
            <p:nvPr/>
          </p:nvSpPr>
          <p:spPr>
            <a:xfrm>
              <a:off x="0" y="0"/>
              <a:ext cx="922990" cy="754464"/>
            </a:xfrm>
            <a:custGeom>
              <a:avLst/>
              <a:gdLst/>
              <a:ahLst/>
              <a:cxnLst/>
              <a:rect l="l" t="t" r="r" b="b"/>
              <a:pathLst>
                <a:path w="922990" h="754464">
                  <a:moveTo>
                    <a:pt x="0" y="0"/>
                  </a:moveTo>
                  <a:lnTo>
                    <a:pt x="922990" y="0"/>
                  </a:lnTo>
                  <a:lnTo>
                    <a:pt x="922990" y="754464"/>
                  </a:lnTo>
                  <a:lnTo>
                    <a:pt x="0" y="754464"/>
                  </a:lnTo>
                  <a:close/>
                </a:path>
              </a:pathLst>
            </a:custGeom>
            <a:solidFill>
              <a:srgbClr val="727171"/>
            </a:solidFill>
          </p:spPr>
        </p:sp>
        <p:sp>
          <p:nvSpPr>
            <p:cNvPr id="18" name="TextBox 18"/>
            <p:cNvSpPr txBox="1"/>
            <p:nvPr/>
          </p:nvSpPr>
          <p:spPr>
            <a:xfrm>
              <a:off x="0" y="-19050"/>
              <a:ext cx="922990" cy="773514"/>
            </a:xfrm>
            <a:prstGeom prst="rect">
              <a:avLst/>
            </a:prstGeom>
          </p:spPr>
          <p:txBody>
            <a:bodyPr lIns="50800" tIns="50800" rIns="50800" bIns="50800" rtlCol="0" anchor="ctr"/>
            <a:lstStyle/>
            <a:p>
              <a:pPr algn="ctr">
                <a:lnSpc>
                  <a:spcPts val="2859"/>
                </a:lnSpc>
              </a:pPr>
              <a:endParaRPr/>
            </a:p>
          </p:txBody>
        </p:sp>
      </p:grpSp>
      <p:grpSp>
        <p:nvGrpSpPr>
          <p:cNvPr id="19" name="Group 19"/>
          <p:cNvGrpSpPr/>
          <p:nvPr/>
        </p:nvGrpSpPr>
        <p:grpSpPr>
          <a:xfrm>
            <a:off x="646134" y="6213353"/>
            <a:ext cx="3504477" cy="2864606"/>
            <a:chOff x="0" y="0"/>
            <a:chExt cx="922990" cy="754464"/>
          </a:xfrm>
        </p:grpSpPr>
        <p:sp>
          <p:nvSpPr>
            <p:cNvPr id="20" name="Freeform 20"/>
            <p:cNvSpPr/>
            <p:nvPr/>
          </p:nvSpPr>
          <p:spPr>
            <a:xfrm>
              <a:off x="0" y="0"/>
              <a:ext cx="922990" cy="754464"/>
            </a:xfrm>
            <a:custGeom>
              <a:avLst/>
              <a:gdLst/>
              <a:ahLst/>
              <a:cxnLst/>
              <a:rect l="l" t="t" r="r" b="b"/>
              <a:pathLst>
                <a:path w="922990" h="754464">
                  <a:moveTo>
                    <a:pt x="0" y="0"/>
                  </a:moveTo>
                  <a:lnTo>
                    <a:pt x="922990" y="0"/>
                  </a:lnTo>
                  <a:lnTo>
                    <a:pt x="922990" y="754464"/>
                  </a:lnTo>
                  <a:lnTo>
                    <a:pt x="0" y="754464"/>
                  </a:lnTo>
                  <a:close/>
                </a:path>
              </a:pathLst>
            </a:custGeom>
            <a:solidFill>
              <a:srgbClr val="727171"/>
            </a:solidFill>
          </p:spPr>
        </p:sp>
        <p:sp>
          <p:nvSpPr>
            <p:cNvPr id="21" name="TextBox 21"/>
            <p:cNvSpPr txBox="1"/>
            <p:nvPr/>
          </p:nvSpPr>
          <p:spPr>
            <a:xfrm>
              <a:off x="0" y="-19050"/>
              <a:ext cx="922990" cy="773514"/>
            </a:xfrm>
            <a:prstGeom prst="rect">
              <a:avLst/>
            </a:prstGeom>
          </p:spPr>
          <p:txBody>
            <a:bodyPr lIns="50800" tIns="50800" rIns="50800" bIns="50800" rtlCol="0" anchor="ctr"/>
            <a:lstStyle/>
            <a:p>
              <a:pPr algn="ctr">
                <a:lnSpc>
                  <a:spcPts val="2859"/>
                </a:lnSpc>
              </a:pPr>
              <a:endParaRPr/>
            </a:p>
          </p:txBody>
        </p:sp>
      </p:grpSp>
      <p:grpSp>
        <p:nvGrpSpPr>
          <p:cNvPr id="22" name="Group 22"/>
          <p:cNvGrpSpPr/>
          <p:nvPr/>
        </p:nvGrpSpPr>
        <p:grpSpPr>
          <a:xfrm>
            <a:off x="4834642" y="6213353"/>
            <a:ext cx="3504477" cy="2864606"/>
            <a:chOff x="0" y="0"/>
            <a:chExt cx="922990" cy="754464"/>
          </a:xfrm>
        </p:grpSpPr>
        <p:sp>
          <p:nvSpPr>
            <p:cNvPr id="23" name="Freeform 23"/>
            <p:cNvSpPr/>
            <p:nvPr/>
          </p:nvSpPr>
          <p:spPr>
            <a:xfrm>
              <a:off x="0" y="0"/>
              <a:ext cx="922990" cy="754464"/>
            </a:xfrm>
            <a:custGeom>
              <a:avLst/>
              <a:gdLst/>
              <a:ahLst/>
              <a:cxnLst/>
              <a:rect l="l" t="t" r="r" b="b"/>
              <a:pathLst>
                <a:path w="922990" h="754464">
                  <a:moveTo>
                    <a:pt x="0" y="0"/>
                  </a:moveTo>
                  <a:lnTo>
                    <a:pt x="922990" y="0"/>
                  </a:lnTo>
                  <a:lnTo>
                    <a:pt x="922990" y="754464"/>
                  </a:lnTo>
                  <a:lnTo>
                    <a:pt x="0" y="754464"/>
                  </a:lnTo>
                  <a:close/>
                </a:path>
              </a:pathLst>
            </a:custGeom>
            <a:solidFill>
              <a:srgbClr val="727171"/>
            </a:solidFill>
          </p:spPr>
        </p:sp>
        <p:sp>
          <p:nvSpPr>
            <p:cNvPr id="24" name="TextBox 24"/>
            <p:cNvSpPr txBox="1"/>
            <p:nvPr/>
          </p:nvSpPr>
          <p:spPr>
            <a:xfrm>
              <a:off x="0" y="-19050"/>
              <a:ext cx="922990" cy="773514"/>
            </a:xfrm>
            <a:prstGeom prst="rect">
              <a:avLst/>
            </a:prstGeom>
          </p:spPr>
          <p:txBody>
            <a:bodyPr lIns="50800" tIns="50800" rIns="50800" bIns="50800" rtlCol="0" anchor="ctr"/>
            <a:lstStyle/>
            <a:p>
              <a:pPr algn="ctr">
                <a:lnSpc>
                  <a:spcPts val="2859"/>
                </a:lnSpc>
              </a:pPr>
              <a:endParaRPr/>
            </a:p>
          </p:txBody>
        </p:sp>
      </p:grpSp>
      <p:grpSp>
        <p:nvGrpSpPr>
          <p:cNvPr id="25" name="Group 25"/>
          <p:cNvGrpSpPr/>
          <p:nvPr/>
        </p:nvGrpSpPr>
        <p:grpSpPr>
          <a:xfrm>
            <a:off x="9221096" y="6141023"/>
            <a:ext cx="3504477" cy="2864606"/>
            <a:chOff x="0" y="0"/>
            <a:chExt cx="922990" cy="754464"/>
          </a:xfrm>
        </p:grpSpPr>
        <p:sp>
          <p:nvSpPr>
            <p:cNvPr id="26" name="Freeform 26"/>
            <p:cNvSpPr/>
            <p:nvPr/>
          </p:nvSpPr>
          <p:spPr>
            <a:xfrm>
              <a:off x="0" y="0"/>
              <a:ext cx="922990" cy="754464"/>
            </a:xfrm>
            <a:custGeom>
              <a:avLst/>
              <a:gdLst/>
              <a:ahLst/>
              <a:cxnLst/>
              <a:rect l="l" t="t" r="r" b="b"/>
              <a:pathLst>
                <a:path w="922990" h="754464">
                  <a:moveTo>
                    <a:pt x="0" y="0"/>
                  </a:moveTo>
                  <a:lnTo>
                    <a:pt x="922990" y="0"/>
                  </a:lnTo>
                  <a:lnTo>
                    <a:pt x="922990" y="754464"/>
                  </a:lnTo>
                  <a:lnTo>
                    <a:pt x="0" y="754464"/>
                  </a:lnTo>
                  <a:close/>
                </a:path>
              </a:pathLst>
            </a:custGeom>
            <a:solidFill>
              <a:srgbClr val="727171"/>
            </a:solidFill>
          </p:spPr>
        </p:sp>
        <p:sp>
          <p:nvSpPr>
            <p:cNvPr id="27" name="TextBox 27"/>
            <p:cNvSpPr txBox="1"/>
            <p:nvPr/>
          </p:nvSpPr>
          <p:spPr>
            <a:xfrm>
              <a:off x="0" y="-19050"/>
              <a:ext cx="922990" cy="773514"/>
            </a:xfrm>
            <a:prstGeom prst="rect">
              <a:avLst/>
            </a:prstGeom>
          </p:spPr>
          <p:txBody>
            <a:bodyPr lIns="50800" tIns="50800" rIns="50800" bIns="50800" rtlCol="0" anchor="ctr"/>
            <a:lstStyle/>
            <a:p>
              <a:pPr algn="ctr">
                <a:lnSpc>
                  <a:spcPts val="2859"/>
                </a:lnSpc>
              </a:pPr>
              <a:endParaRPr/>
            </a:p>
          </p:txBody>
        </p:sp>
      </p:grpSp>
      <p:sp>
        <p:nvSpPr>
          <p:cNvPr id="28" name="Freeform 28"/>
          <p:cNvSpPr/>
          <p:nvPr/>
        </p:nvSpPr>
        <p:spPr>
          <a:xfrm>
            <a:off x="815455" y="3092711"/>
            <a:ext cx="3333387" cy="1516691"/>
          </a:xfrm>
          <a:custGeom>
            <a:avLst/>
            <a:gdLst/>
            <a:ahLst/>
            <a:cxnLst/>
            <a:rect l="l" t="t" r="r" b="b"/>
            <a:pathLst>
              <a:path w="3333387" h="1516691">
                <a:moveTo>
                  <a:pt x="0" y="0"/>
                </a:moveTo>
                <a:lnTo>
                  <a:pt x="3333387" y="0"/>
                </a:lnTo>
                <a:lnTo>
                  <a:pt x="3333387" y="1516691"/>
                </a:lnTo>
                <a:lnTo>
                  <a:pt x="0" y="15166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9" name="Freeform 29"/>
          <p:cNvSpPr/>
          <p:nvPr/>
        </p:nvSpPr>
        <p:spPr>
          <a:xfrm>
            <a:off x="5005732" y="3221457"/>
            <a:ext cx="3333387" cy="1516691"/>
          </a:xfrm>
          <a:custGeom>
            <a:avLst/>
            <a:gdLst/>
            <a:ahLst/>
            <a:cxnLst/>
            <a:rect l="l" t="t" r="r" b="b"/>
            <a:pathLst>
              <a:path w="3333387" h="1516691">
                <a:moveTo>
                  <a:pt x="0" y="0"/>
                </a:moveTo>
                <a:lnTo>
                  <a:pt x="3333387" y="0"/>
                </a:lnTo>
                <a:lnTo>
                  <a:pt x="3333387" y="1516691"/>
                </a:lnTo>
                <a:lnTo>
                  <a:pt x="0" y="15166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0" name="Freeform 30"/>
          <p:cNvSpPr/>
          <p:nvPr/>
        </p:nvSpPr>
        <p:spPr>
          <a:xfrm>
            <a:off x="9011104" y="3040889"/>
            <a:ext cx="3447281" cy="1568513"/>
          </a:xfrm>
          <a:custGeom>
            <a:avLst/>
            <a:gdLst/>
            <a:ahLst/>
            <a:cxnLst/>
            <a:rect l="l" t="t" r="r" b="b"/>
            <a:pathLst>
              <a:path w="3447281" h="1568513">
                <a:moveTo>
                  <a:pt x="0" y="0"/>
                </a:moveTo>
                <a:lnTo>
                  <a:pt x="3447280" y="0"/>
                </a:lnTo>
                <a:lnTo>
                  <a:pt x="3447280" y="1568513"/>
                </a:lnTo>
                <a:lnTo>
                  <a:pt x="0" y="156851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1" name="Freeform 31"/>
          <p:cNvSpPr/>
          <p:nvPr/>
        </p:nvSpPr>
        <p:spPr>
          <a:xfrm>
            <a:off x="644365" y="6573975"/>
            <a:ext cx="3504477" cy="1594537"/>
          </a:xfrm>
          <a:custGeom>
            <a:avLst/>
            <a:gdLst/>
            <a:ahLst/>
            <a:cxnLst/>
            <a:rect l="l" t="t" r="r" b="b"/>
            <a:pathLst>
              <a:path w="3504477" h="1594537">
                <a:moveTo>
                  <a:pt x="0" y="0"/>
                </a:moveTo>
                <a:lnTo>
                  <a:pt x="3504477" y="0"/>
                </a:lnTo>
                <a:lnTo>
                  <a:pt x="3504477" y="1594537"/>
                </a:lnTo>
                <a:lnTo>
                  <a:pt x="0" y="15945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2" name="Freeform 32"/>
          <p:cNvSpPr/>
          <p:nvPr/>
        </p:nvSpPr>
        <p:spPr>
          <a:xfrm>
            <a:off x="4920187" y="6651821"/>
            <a:ext cx="3333387" cy="1516691"/>
          </a:xfrm>
          <a:custGeom>
            <a:avLst/>
            <a:gdLst/>
            <a:ahLst/>
            <a:cxnLst/>
            <a:rect l="l" t="t" r="r" b="b"/>
            <a:pathLst>
              <a:path w="3333387" h="1516691">
                <a:moveTo>
                  <a:pt x="0" y="0"/>
                </a:moveTo>
                <a:lnTo>
                  <a:pt x="3333388" y="0"/>
                </a:lnTo>
                <a:lnTo>
                  <a:pt x="3333388" y="1516691"/>
                </a:lnTo>
                <a:lnTo>
                  <a:pt x="0" y="15166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3" name="Freeform 33"/>
          <p:cNvSpPr/>
          <p:nvPr/>
        </p:nvSpPr>
        <p:spPr>
          <a:xfrm>
            <a:off x="9407955" y="6213353"/>
            <a:ext cx="3333387" cy="1516691"/>
          </a:xfrm>
          <a:custGeom>
            <a:avLst/>
            <a:gdLst/>
            <a:ahLst/>
            <a:cxnLst/>
            <a:rect l="l" t="t" r="r" b="b"/>
            <a:pathLst>
              <a:path w="3333387" h="1516691">
                <a:moveTo>
                  <a:pt x="0" y="0"/>
                </a:moveTo>
                <a:lnTo>
                  <a:pt x="3333387" y="0"/>
                </a:lnTo>
                <a:lnTo>
                  <a:pt x="3333387" y="1516691"/>
                </a:lnTo>
                <a:lnTo>
                  <a:pt x="0" y="15166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4" name="TextBox 34"/>
          <p:cNvSpPr txBox="1"/>
          <p:nvPr/>
        </p:nvSpPr>
        <p:spPr>
          <a:xfrm>
            <a:off x="1511845" y="259170"/>
            <a:ext cx="8519932" cy="1396186"/>
          </a:xfrm>
          <a:prstGeom prst="rect">
            <a:avLst/>
          </a:prstGeom>
        </p:spPr>
        <p:txBody>
          <a:bodyPr lIns="0" tIns="0" rIns="0" bIns="0" rtlCol="0" anchor="t">
            <a:spAutoFit/>
          </a:bodyPr>
          <a:lstStyle/>
          <a:p>
            <a:pPr>
              <a:lnSpc>
                <a:spcPts val="11349"/>
              </a:lnSpc>
            </a:pPr>
            <a:r>
              <a:rPr lang="en-US" sz="8224" spc="806">
                <a:solidFill>
                  <a:srgbClr val="FFFFFF"/>
                </a:solidFill>
                <a:latin typeface="Oswald Bold"/>
              </a:rPr>
              <a:t>PROBLÉMATIQUE</a:t>
            </a:r>
          </a:p>
        </p:txBody>
      </p:sp>
      <p:sp>
        <p:nvSpPr>
          <p:cNvPr id="35" name="TextBox 35"/>
          <p:cNvSpPr txBox="1"/>
          <p:nvPr/>
        </p:nvSpPr>
        <p:spPr>
          <a:xfrm>
            <a:off x="718355" y="3311634"/>
            <a:ext cx="3504477" cy="1617879"/>
          </a:xfrm>
          <a:prstGeom prst="rect">
            <a:avLst/>
          </a:prstGeom>
        </p:spPr>
        <p:txBody>
          <a:bodyPr lIns="0" tIns="0" rIns="0" bIns="0" rtlCol="0" anchor="t">
            <a:spAutoFit/>
          </a:bodyPr>
          <a:lstStyle/>
          <a:p>
            <a:pPr algn="ctr">
              <a:lnSpc>
                <a:spcPts val="3249"/>
              </a:lnSpc>
              <a:spcBef>
                <a:spcPct val="0"/>
              </a:spcBef>
            </a:pPr>
            <a:r>
              <a:rPr lang="fr-FR" sz="2400" dirty="0">
                <a:solidFill>
                  <a:schemeClr val="bg1"/>
                </a:solidFill>
              </a:rPr>
              <a:t>Difficulté à garantir la confidentialité des données clients avec une gestion manuelle des informations</a:t>
            </a:r>
            <a:endParaRPr lang="en-US" sz="2400" dirty="0">
              <a:solidFill>
                <a:schemeClr val="bg1"/>
              </a:solidFill>
              <a:latin typeface="Open Sauce"/>
            </a:endParaRPr>
          </a:p>
        </p:txBody>
      </p:sp>
      <p:sp>
        <p:nvSpPr>
          <p:cNvPr id="36" name="TextBox 36"/>
          <p:cNvSpPr txBox="1"/>
          <p:nvPr/>
        </p:nvSpPr>
        <p:spPr>
          <a:xfrm>
            <a:off x="4834642" y="3152242"/>
            <a:ext cx="3504477" cy="1716405"/>
          </a:xfrm>
          <a:prstGeom prst="rect">
            <a:avLst/>
          </a:prstGeom>
        </p:spPr>
        <p:txBody>
          <a:bodyPr lIns="0" tIns="0" rIns="0" bIns="0" rtlCol="0" anchor="t">
            <a:spAutoFit/>
          </a:bodyPr>
          <a:lstStyle/>
          <a:p>
            <a:pPr algn="ctr">
              <a:lnSpc>
                <a:spcPts val="2730"/>
              </a:lnSpc>
              <a:spcBef>
                <a:spcPct val="0"/>
              </a:spcBef>
            </a:pPr>
            <a:r>
              <a:rPr lang="en-US" sz="2100" dirty="0">
                <a:solidFill>
                  <a:srgbClr val="FFFFFF"/>
                </a:solidFill>
                <a:latin typeface="Open Sauce"/>
              </a:rPr>
              <a:t>Temps </a:t>
            </a:r>
            <a:r>
              <a:rPr lang="en-US" sz="2100" dirty="0" err="1">
                <a:solidFill>
                  <a:srgbClr val="FFFFFF"/>
                </a:solidFill>
                <a:latin typeface="Open Sauce"/>
              </a:rPr>
              <a:t>nécessaire</a:t>
            </a:r>
            <a:r>
              <a:rPr lang="en-US" sz="2100" dirty="0">
                <a:solidFill>
                  <a:srgbClr val="FFFFFF"/>
                </a:solidFill>
                <a:latin typeface="Open Sauce"/>
              </a:rPr>
              <a:t> important pour </a:t>
            </a:r>
            <a:r>
              <a:rPr lang="en-US" sz="2100" dirty="0" err="1">
                <a:solidFill>
                  <a:srgbClr val="FFFFFF"/>
                </a:solidFill>
                <a:latin typeface="Open Sauce"/>
              </a:rPr>
              <a:t>rechercher</a:t>
            </a:r>
            <a:r>
              <a:rPr lang="en-US" sz="2100" dirty="0">
                <a:solidFill>
                  <a:srgbClr val="FFFFFF"/>
                </a:solidFill>
                <a:latin typeface="Open Sauce"/>
              </a:rPr>
              <a:t> des </a:t>
            </a:r>
            <a:r>
              <a:rPr lang="en-US" sz="2100" dirty="0" err="1">
                <a:solidFill>
                  <a:srgbClr val="FFFFFF"/>
                </a:solidFill>
                <a:latin typeface="Open Sauce"/>
              </a:rPr>
              <a:t>informations</a:t>
            </a:r>
            <a:r>
              <a:rPr lang="en-US" sz="2100" dirty="0">
                <a:solidFill>
                  <a:srgbClr val="FFFFFF"/>
                </a:solidFill>
                <a:latin typeface="Open Sauce"/>
              </a:rPr>
              <a:t> </a:t>
            </a:r>
            <a:r>
              <a:rPr lang="en-US" sz="2100" dirty="0" err="1">
                <a:solidFill>
                  <a:srgbClr val="FFFFFF"/>
                </a:solidFill>
                <a:latin typeface="Open Sauce"/>
              </a:rPr>
              <a:t>spécifiques</a:t>
            </a:r>
            <a:r>
              <a:rPr lang="en-US" sz="2100" dirty="0">
                <a:solidFill>
                  <a:srgbClr val="FFFFFF"/>
                </a:solidFill>
                <a:latin typeface="Open Sauce"/>
              </a:rPr>
              <a:t> </a:t>
            </a:r>
            <a:r>
              <a:rPr lang="en-US" sz="2100" dirty="0" err="1">
                <a:solidFill>
                  <a:srgbClr val="FFFFFF"/>
                </a:solidFill>
                <a:latin typeface="Open Sauce"/>
              </a:rPr>
              <a:t>parmi</a:t>
            </a:r>
            <a:r>
              <a:rPr lang="en-US" sz="2100" dirty="0">
                <a:solidFill>
                  <a:srgbClr val="FFFFFF"/>
                </a:solidFill>
                <a:latin typeface="Open Sauce"/>
              </a:rPr>
              <a:t> les archives </a:t>
            </a:r>
          </a:p>
        </p:txBody>
      </p:sp>
      <p:sp>
        <p:nvSpPr>
          <p:cNvPr id="37" name="TextBox 37"/>
          <p:cNvSpPr txBox="1"/>
          <p:nvPr/>
        </p:nvSpPr>
        <p:spPr>
          <a:xfrm>
            <a:off x="9011104" y="3205374"/>
            <a:ext cx="3447281" cy="1487587"/>
          </a:xfrm>
          <a:prstGeom prst="rect">
            <a:avLst/>
          </a:prstGeom>
        </p:spPr>
        <p:txBody>
          <a:bodyPr lIns="0" tIns="0" rIns="0" bIns="0" rtlCol="0" anchor="t">
            <a:spAutoFit/>
          </a:bodyPr>
          <a:lstStyle/>
          <a:p>
            <a:pPr algn="ctr">
              <a:lnSpc>
                <a:spcPts val="2859"/>
              </a:lnSpc>
              <a:spcBef>
                <a:spcPct val="0"/>
              </a:spcBef>
            </a:pPr>
            <a:r>
              <a:rPr lang="fr-FR" sz="2800" dirty="0">
                <a:solidFill>
                  <a:schemeClr val="bg1"/>
                </a:solidFill>
              </a:rPr>
              <a:t>Complexité dans la gestion des étapes du processus de commande</a:t>
            </a:r>
            <a:endParaRPr lang="en-US" sz="2800" dirty="0">
              <a:solidFill>
                <a:schemeClr val="bg1"/>
              </a:solidFill>
              <a:latin typeface="Open Sauce"/>
            </a:endParaRPr>
          </a:p>
        </p:txBody>
      </p:sp>
      <p:sp>
        <p:nvSpPr>
          <p:cNvPr id="38" name="TextBox 38"/>
          <p:cNvSpPr txBox="1"/>
          <p:nvPr/>
        </p:nvSpPr>
        <p:spPr>
          <a:xfrm>
            <a:off x="804418" y="6735701"/>
            <a:ext cx="3134874" cy="1800860"/>
          </a:xfrm>
          <a:prstGeom prst="rect">
            <a:avLst/>
          </a:prstGeom>
        </p:spPr>
        <p:txBody>
          <a:bodyPr lIns="0" tIns="0" rIns="0" bIns="0" rtlCol="0" anchor="t">
            <a:spAutoFit/>
          </a:bodyPr>
          <a:lstStyle/>
          <a:p>
            <a:pPr algn="ctr">
              <a:lnSpc>
                <a:spcPts val="2859"/>
              </a:lnSpc>
              <a:spcBef>
                <a:spcPct val="0"/>
              </a:spcBef>
            </a:pPr>
            <a:r>
              <a:rPr lang="en-US" sz="2199">
                <a:solidFill>
                  <a:srgbClr val="FFFFFF"/>
                </a:solidFill>
                <a:latin typeface="Open Sauce"/>
              </a:rPr>
              <a:t>Risques d'erreurs dans le calcul des factures en raison de processus manuels et sujets à erreur.</a:t>
            </a:r>
          </a:p>
        </p:txBody>
      </p:sp>
      <p:sp>
        <p:nvSpPr>
          <p:cNvPr id="39" name="TextBox 39"/>
          <p:cNvSpPr txBox="1"/>
          <p:nvPr/>
        </p:nvSpPr>
        <p:spPr>
          <a:xfrm>
            <a:off x="4920187" y="6823238"/>
            <a:ext cx="3061490" cy="1076960"/>
          </a:xfrm>
          <a:prstGeom prst="rect">
            <a:avLst/>
          </a:prstGeom>
        </p:spPr>
        <p:txBody>
          <a:bodyPr lIns="0" tIns="0" rIns="0" bIns="0" rtlCol="0" anchor="t">
            <a:spAutoFit/>
          </a:bodyPr>
          <a:lstStyle/>
          <a:p>
            <a:pPr algn="ctr">
              <a:lnSpc>
                <a:spcPts val="2859"/>
              </a:lnSpc>
              <a:spcBef>
                <a:spcPct val="0"/>
              </a:spcBef>
            </a:pPr>
            <a:r>
              <a:rPr lang="en-US" sz="2199">
                <a:solidFill>
                  <a:srgbClr val="FFFFFF"/>
                </a:solidFill>
                <a:latin typeface="Open Sauce"/>
              </a:rPr>
              <a:t>Difficulté à maintenir une base de données client précise et à jour</a:t>
            </a:r>
          </a:p>
        </p:txBody>
      </p:sp>
      <p:sp>
        <p:nvSpPr>
          <p:cNvPr id="40" name="TextBox 40"/>
          <p:cNvSpPr txBox="1"/>
          <p:nvPr/>
        </p:nvSpPr>
        <p:spPr>
          <a:xfrm>
            <a:off x="9325616" y="6920369"/>
            <a:ext cx="3385397" cy="1554080"/>
          </a:xfrm>
          <a:prstGeom prst="rect">
            <a:avLst/>
          </a:prstGeom>
        </p:spPr>
        <p:txBody>
          <a:bodyPr lIns="0" tIns="0" rIns="0" bIns="0" rtlCol="0" anchor="t">
            <a:spAutoFit/>
          </a:bodyPr>
          <a:lstStyle/>
          <a:p>
            <a:pPr algn="ctr">
              <a:lnSpc>
                <a:spcPts val="2388"/>
              </a:lnSpc>
              <a:spcBef>
                <a:spcPct val="0"/>
              </a:spcBef>
            </a:pPr>
            <a:r>
              <a:rPr lang="fr-FR" sz="2800" dirty="0">
                <a:solidFill>
                  <a:schemeClr val="bg1"/>
                </a:solidFill>
              </a:rPr>
              <a:t>Manque de synchronisation entre les départements, entraînant des erreurs et des retards.</a:t>
            </a:r>
            <a:endParaRPr lang="en-US" sz="2800" dirty="0">
              <a:solidFill>
                <a:schemeClr val="bg1"/>
              </a:solidFill>
              <a:latin typeface="Open Sauce"/>
            </a:endParaRPr>
          </a:p>
        </p:txBody>
      </p:sp>
      <p:pic>
        <p:nvPicPr>
          <p:cNvPr id="1026" name="Picture 2" descr="Problem GIF - Find on GIFER">
            <a:extLst>
              <a:ext uri="{FF2B5EF4-FFF2-40B4-BE49-F238E27FC236}">
                <a16:creationId xmlns:a16="http://schemas.microsoft.com/office/drawing/2014/main" id="{8522FA62-4D52-1B09-0E8A-A40A95A78FF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381733" y="4441988"/>
            <a:ext cx="3810000" cy="4762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169367" y="-10264537"/>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482152" y="297176"/>
            <a:ext cx="14314748" cy="1702517"/>
          </a:xfrm>
          <a:prstGeom prst="rect">
            <a:avLst/>
          </a:prstGeom>
        </p:spPr>
        <p:txBody>
          <a:bodyPr lIns="0" tIns="0" rIns="0" bIns="0" rtlCol="0" anchor="t">
            <a:spAutoFit/>
          </a:bodyPr>
          <a:lstStyle/>
          <a:p>
            <a:pPr>
              <a:lnSpc>
                <a:spcPts val="13948"/>
              </a:lnSpc>
            </a:pPr>
            <a:r>
              <a:rPr lang="en-US" sz="10107" spc="990">
                <a:solidFill>
                  <a:srgbClr val="FFFFFF"/>
                </a:solidFill>
                <a:latin typeface="Oswald Bold"/>
              </a:rPr>
              <a:t>SOLUTION PROPOSÉ</a:t>
            </a:r>
          </a:p>
        </p:txBody>
      </p:sp>
      <p:sp>
        <p:nvSpPr>
          <p:cNvPr id="4" name="Freeform 4"/>
          <p:cNvSpPr/>
          <p:nvPr/>
        </p:nvSpPr>
        <p:spPr>
          <a:xfrm>
            <a:off x="14575992" y="-6128123"/>
            <a:ext cx="15841853" cy="16255633"/>
          </a:xfrm>
          <a:custGeom>
            <a:avLst/>
            <a:gdLst/>
            <a:ahLst/>
            <a:cxnLst/>
            <a:rect l="l" t="t" r="r" b="b"/>
            <a:pathLst>
              <a:path w="15841853" h="16255633">
                <a:moveTo>
                  <a:pt x="0" y="0"/>
                </a:moveTo>
                <a:lnTo>
                  <a:pt x="15841853" y="0"/>
                </a:lnTo>
                <a:lnTo>
                  <a:pt x="15841853" y="16255633"/>
                </a:lnTo>
                <a:lnTo>
                  <a:pt x="0" y="1625563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15163381" y="468626"/>
            <a:ext cx="2635294" cy="1977065"/>
          </a:xfrm>
          <a:custGeom>
            <a:avLst/>
            <a:gdLst/>
            <a:ahLst/>
            <a:cxnLst/>
            <a:rect l="l" t="t" r="r" b="b"/>
            <a:pathLst>
              <a:path w="2635294" h="1977065">
                <a:moveTo>
                  <a:pt x="0" y="0"/>
                </a:moveTo>
                <a:lnTo>
                  <a:pt x="2635294" y="0"/>
                </a:lnTo>
                <a:lnTo>
                  <a:pt x="2635294" y="1977065"/>
                </a:lnTo>
                <a:lnTo>
                  <a:pt x="0" y="1977065"/>
                </a:lnTo>
                <a:lnTo>
                  <a:pt x="0" y="0"/>
                </a:lnTo>
                <a:close/>
              </a:path>
            </a:pathLst>
          </a:custGeom>
          <a:blipFill>
            <a:blip r:embed="rId4"/>
            <a:stretch>
              <a:fillRect l="-6302" r="-6302"/>
            </a:stretch>
          </a:blipFill>
        </p:spPr>
      </p:sp>
      <p:sp>
        <p:nvSpPr>
          <p:cNvPr id="6" name="Freeform 6"/>
          <p:cNvSpPr/>
          <p:nvPr/>
        </p:nvSpPr>
        <p:spPr>
          <a:xfrm>
            <a:off x="753137" y="2445691"/>
            <a:ext cx="12779861" cy="6900545"/>
          </a:xfrm>
          <a:custGeom>
            <a:avLst/>
            <a:gdLst/>
            <a:ahLst/>
            <a:cxnLst/>
            <a:rect l="l" t="t" r="r" b="b"/>
            <a:pathLst>
              <a:path w="12779861" h="6900545">
                <a:moveTo>
                  <a:pt x="0" y="0"/>
                </a:moveTo>
                <a:lnTo>
                  <a:pt x="12779861" y="0"/>
                </a:lnTo>
                <a:lnTo>
                  <a:pt x="12779861" y="6900545"/>
                </a:lnTo>
                <a:lnTo>
                  <a:pt x="0" y="6900545"/>
                </a:lnTo>
                <a:lnTo>
                  <a:pt x="0" y="0"/>
                </a:lnTo>
                <a:close/>
              </a:path>
            </a:pathLst>
          </a:custGeom>
          <a:blipFill>
            <a:blip r:embed="rId5"/>
            <a:stretch>
              <a:fillRect t="-11695" b="-11695"/>
            </a:stretch>
          </a:blipFill>
        </p:spPr>
      </p:sp>
      <p:sp>
        <p:nvSpPr>
          <p:cNvPr id="7" name="TextBox 7"/>
          <p:cNvSpPr txBox="1"/>
          <p:nvPr/>
        </p:nvSpPr>
        <p:spPr>
          <a:xfrm>
            <a:off x="1028700" y="2407591"/>
            <a:ext cx="11825926" cy="5309402"/>
          </a:xfrm>
          <a:prstGeom prst="rect">
            <a:avLst/>
          </a:prstGeom>
        </p:spPr>
        <p:txBody>
          <a:bodyPr lIns="0" tIns="0" rIns="0" bIns="0" rtlCol="0" anchor="t">
            <a:spAutoFit/>
          </a:bodyPr>
          <a:lstStyle/>
          <a:p>
            <a:pPr>
              <a:lnSpc>
                <a:spcPts val="3769"/>
              </a:lnSpc>
              <a:spcBef>
                <a:spcPct val="0"/>
              </a:spcBef>
            </a:pPr>
            <a:endParaRPr dirty="0"/>
          </a:p>
          <a:p>
            <a:pPr>
              <a:lnSpc>
                <a:spcPts val="3769"/>
              </a:lnSpc>
              <a:spcBef>
                <a:spcPct val="0"/>
              </a:spcBef>
            </a:pPr>
            <a:r>
              <a:rPr lang="en-US" sz="2400" dirty="0">
                <a:solidFill>
                  <a:srgbClr val="040506"/>
                </a:solidFill>
                <a:latin typeface="Open Sauce"/>
              </a:rPr>
              <a:t>Pour </a:t>
            </a:r>
            <a:r>
              <a:rPr lang="en-US" sz="2400" dirty="0" err="1">
                <a:solidFill>
                  <a:srgbClr val="040506"/>
                </a:solidFill>
                <a:latin typeface="Open Sauce"/>
              </a:rPr>
              <a:t>résoudre</a:t>
            </a:r>
            <a:r>
              <a:rPr lang="en-US" sz="2400" dirty="0">
                <a:solidFill>
                  <a:srgbClr val="040506"/>
                </a:solidFill>
                <a:latin typeface="Open Sauce"/>
              </a:rPr>
              <a:t> </a:t>
            </a:r>
            <a:r>
              <a:rPr lang="en-US" sz="2400" dirty="0" err="1">
                <a:solidFill>
                  <a:srgbClr val="040506"/>
                </a:solidFill>
                <a:latin typeface="Open Sauce"/>
              </a:rPr>
              <a:t>ces</a:t>
            </a:r>
            <a:r>
              <a:rPr lang="en-US" sz="2400" dirty="0">
                <a:solidFill>
                  <a:srgbClr val="040506"/>
                </a:solidFill>
                <a:latin typeface="Open Sauce"/>
              </a:rPr>
              <a:t> </a:t>
            </a:r>
            <a:r>
              <a:rPr lang="en-US" sz="2400" dirty="0" err="1">
                <a:solidFill>
                  <a:srgbClr val="040506"/>
                </a:solidFill>
                <a:latin typeface="Open Sauce"/>
              </a:rPr>
              <a:t>défis</a:t>
            </a:r>
            <a:r>
              <a:rPr lang="en-US" sz="2400" dirty="0">
                <a:solidFill>
                  <a:srgbClr val="040506"/>
                </a:solidFill>
                <a:latin typeface="Open Sauce"/>
              </a:rPr>
              <a:t>, </a:t>
            </a:r>
            <a:r>
              <a:rPr lang="en-US" sz="2400" dirty="0" err="1">
                <a:solidFill>
                  <a:srgbClr val="040506"/>
                </a:solidFill>
                <a:latin typeface="Open Sauce"/>
              </a:rPr>
              <a:t>une</a:t>
            </a:r>
            <a:r>
              <a:rPr lang="en-US" sz="2400" dirty="0">
                <a:solidFill>
                  <a:srgbClr val="040506"/>
                </a:solidFill>
                <a:latin typeface="Open Sauce"/>
              </a:rPr>
              <a:t> solution </a:t>
            </a:r>
            <a:r>
              <a:rPr lang="en-US" sz="2400" dirty="0" err="1">
                <a:solidFill>
                  <a:srgbClr val="040506"/>
                </a:solidFill>
                <a:latin typeface="Open Sauce"/>
              </a:rPr>
              <a:t>intégrée</a:t>
            </a:r>
            <a:r>
              <a:rPr lang="en-US" sz="2400" dirty="0">
                <a:solidFill>
                  <a:srgbClr val="040506"/>
                </a:solidFill>
                <a:latin typeface="Open Sauce"/>
              </a:rPr>
              <a:t> a </a:t>
            </a:r>
            <a:r>
              <a:rPr lang="en-US" sz="2400" dirty="0" err="1">
                <a:solidFill>
                  <a:srgbClr val="040506"/>
                </a:solidFill>
                <a:latin typeface="Open Sauce"/>
              </a:rPr>
              <a:t>été</a:t>
            </a:r>
            <a:r>
              <a:rPr lang="en-US" sz="2400" dirty="0">
                <a:solidFill>
                  <a:srgbClr val="040506"/>
                </a:solidFill>
                <a:latin typeface="Open Sauce"/>
              </a:rPr>
              <a:t> </a:t>
            </a:r>
            <a:r>
              <a:rPr lang="en-US" sz="2400" dirty="0" err="1">
                <a:solidFill>
                  <a:srgbClr val="040506"/>
                </a:solidFill>
                <a:latin typeface="Open Sauce"/>
              </a:rPr>
              <a:t>développée</a:t>
            </a:r>
            <a:r>
              <a:rPr lang="en-US" sz="2400" dirty="0">
                <a:solidFill>
                  <a:srgbClr val="040506"/>
                </a:solidFill>
                <a:latin typeface="Open Sauce"/>
              </a:rPr>
              <a:t>, </a:t>
            </a:r>
            <a:r>
              <a:rPr lang="en-US" sz="2400" dirty="0" err="1">
                <a:solidFill>
                  <a:srgbClr val="040506"/>
                </a:solidFill>
                <a:latin typeface="Open Sauce"/>
              </a:rPr>
              <a:t>combinant</a:t>
            </a:r>
            <a:r>
              <a:rPr lang="en-US" sz="2400" dirty="0">
                <a:solidFill>
                  <a:srgbClr val="040506"/>
                </a:solidFill>
                <a:latin typeface="Open Sauce"/>
              </a:rPr>
              <a:t> à la </a:t>
            </a:r>
            <a:r>
              <a:rPr lang="en-US" sz="2400" dirty="0" err="1">
                <a:solidFill>
                  <a:srgbClr val="040506"/>
                </a:solidFill>
                <a:latin typeface="Open Sauce"/>
              </a:rPr>
              <a:t>fois</a:t>
            </a:r>
            <a:r>
              <a:rPr lang="en-US" sz="2400" dirty="0">
                <a:solidFill>
                  <a:srgbClr val="040506"/>
                </a:solidFill>
                <a:latin typeface="Open Sauce"/>
              </a:rPr>
              <a:t> </a:t>
            </a:r>
            <a:r>
              <a:rPr lang="en-US" sz="2400" dirty="0" err="1">
                <a:solidFill>
                  <a:srgbClr val="040506"/>
                </a:solidFill>
                <a:latin typeface="Open Sauce"/>
              </a:rPr>
              <a:t>une</a:t>
            </a:r>
            <a:r>
              <a:rPr lang="en-US" sz="2400" dirty="0">
                <a:solidFill>
                  <a:srgbClr val="040506"/>
                </a:solidFill>
                <a:latin typeface="Open Sauce"/>
              </a:rPr>
              <a:t> application de bureau et un site web </a:t>
            </a:r>
            <a:r>
              <a:rPr lang="en-US" sz="2400" dirty="0" err="1">
                <a:solidFill>
                  <a:srgbClr val="040506"/>
                </a:solidFill>
                <a:latin typeface="Open Sauce"/>
              </a:rPr>
              <a:t>dédié</a:t>
            </a:r>
            <a:endParaRPr lang="en-US" sz="2400" dirty="0">
              <a:solidFill>
                <a:srgbClr val="040506"/>
              </a:solidFill>
              <a:latin typeface="Open Sauce"/>
            </a:endParaRPr>
          </a:p>
          <a:p>
            <a:pPr>
              <a:lnSpc>
                <a:spcPts val="3769"/>
              </a:lnSpc>
              <a:spcBef>
                <a:spcPct val="0"/>
              </a:spcBef>
            </a:pPr>
            <a:r>
              <a:rPr lang="en-US" sz="2400" dirty="0">
                <a:solidFill>
                  <a:srgbClr val="040506"/>
                </a:solidFill>
                <a:latin typeface="Open Sauce"/>
              </a:rPr>
              <a:t>.</a:t>
            </a:r>
            <a:r>
              <a:rPr lang="en-US" sz="2400" dirty="0" err="1">
                <a:solidFill>
                  <a:srgbClr val="040506"/>
                </a:solidFill>
                <a:latin typeface="Open Sauce"/>
              </a:rPr>
              <a:t>L'application</a:t>
            </a:r>
            <a:r>
              <a:rPr lang="en-US" sz="2400" dirty="0">
                <a:solidFill>
                  <a:srgbClr val="040506"/>
                </a:solidFill>
                <a:latin typeface="Open Sauce"/>
              </a:rPr>
              <a:t> de bureau, , </a:t>
            </a:r>
            <a:r>
              <a:rPr lang="en-US" sz="2400" dirty="0" err="1">
                <a:solidFill>
                  <a:srgbClr val="040506"/>
                </a:solidFill>
                <a:latin typeface="Open Sauce"/>
              </a:rPr>
              <a:t>offre</a:t>
            </a:r>
            <a:r>
              <a:rPr lang="en-US" sz="2400" dirty="0">
                <a:solidFill>
                  <a:srgbClr val="040506"/>
                </a:solidFill>
                <a:latin typeface="Open Sauce"/>
              </a:rPr>
              <a:t> </a:t>
            </a:r>
            <a:r>
              <a:rPr lang="en-US" sz="2400" dirty="0" err="1">
                <a:solidFill>
                  <a:srgbClr val="040506"/>
                </a:solidFill>
                <a:latin typeface="Open Sauce"/>
              </a:rPr>
              <a:t>une</a:t>
            </a:r>
            <a:r>
              <a:rPr lang="en-US" sz="2400" dirty="0">
                <a:solidFill>
                  <a:srgbClr val="040506"/>
                </a:solidFill>
                <a:latin typeface="Open Sauce"/>
              </a:rPr>
              <a:t> gestion </a:t>
            </a:r>
            <a:r>
              <a:rPr lang="en-US" sz="2400" dirty="0" err="1">
                <a:solidFill>
                  <a:srgbClr val="040506"/>
                </a:solidFill>
                <a:latin typeface="Open Sauce"/>
              </a:rPr>
              <a:t>efficace</a:t>
            </a:r>
            <a:r>
              <a:rPr lang="en-US" sz="2400" dirty="0">
                <a:solidFill>
                  <a:srgbClr val="040506"/>
                </a:solidFill>
                <a:latin typeface="Open Sauce"/>
              </a:rPr>
              <a:t> des stocks, des </a:t>
            </a:r>
            <a:r>
              <a:rPr lang="en-US" sz="2400" dirty="0" err="1">
                <a:solidFill>
                  <a:srgbClr val="040506"/>
                </a:solidFill>
                <a:latin typeface="Open Sauce"/>
              </a:rPr>
              <a:t>commandes</a:t>
            </a:r>
            <a:r>
              <a:rPr lang="en-US" sz="2400" dirty="0">
                <a:solidFill>
                  <a:srgbClr val="040506"/>
                </a:solidFill>
                <a:latin typeface="Open Sauce"/>
              </a:rPr>
              <a:t>, des </a:t>
            </a:r>
            <a:r>
              <a:rPr lang="en-US" sz="2400" dirty="0" err="1">
                <a:solidFill>
                  <a:srgbClr val="040506"/>
                </a:solidFill>
                <a:latin typeface="Open Sauce"/>
              </a:rPr>
              <a:t>rendez-vous</a:t>
            </a:r>
            <a:r>
              <a:rPr lang="en-US" sz="2400" dirty="0">
                <a:solidFill>
                  <a:srgbClr val="040506"/>
                </a:solidFill>
                <a:latin typeface="Open Sauce"/>
              </a:rPr>
              <a:t> et des </a:t>
            </a:r>
            <a:r>
              <a:rPr lang="en-US" sz="2400" dirty="0" err="1">
                <a:solidFill>
                  <a:srgbClr val="040506"/>
                </a:solidFill>
                <a:latin typeface="Open Sauce"/>
              </a:rPr>
              <a:t>informations</a:t>
            </a:r>
            <a:r>
              <a:rPr lang="en-US" sz="2400" dirty="0">
                <a:solidFill>
                  <a:srgbClr val="040506"/>
                </a:solidFill>
                <a:latin typeface="Open Sauce"/>
              </a:rPr>
              <a:t> clients. Elle </a:t>
            </a:r>
            <a:r>
              <a:rPr lang="en-US" sz="2400" dirty="0" err="1">
                <a:solidFill>
                  <a:srgbClr val="040506"/>
                </a:solidFill>
                <a:latin typeface="Open Sauce"/>
              </a:rPr>
              <a:t>centralise</a:t>
            </a:r>
            <a:r>
              <a:rPr lang="en-US" sz="2400" dirty="0">
                <a:solidFill>
                  <a:srgbClr val="040506"/>
                </a:solidFill>
                <a:latin typeface="Open Sauce"/>
              </a:rPr>
              <a:t> et </a:t>
            </a:r>
            <a:r>
              <a:rPr lang="en-US" sz="2400" dirty="0" err="1">
                <a:solidFill>
                  <a:srgbClr val="040506"/>
                </a:solidFill>
                <a:latin typeface="Open Sauce"/>
              </a:rPr>
              <a:t>automatise</a:t>
            </a:r>
            <a:r>
              <a:rPr lang="en-US" sz="2400" dirty="0">
                <a:solidFill>
                  <a:srgbClr val="040506"/>
                </a:solidFill>
                <a:latin typeface="Open Sauce"/>
              </a:rPr>
              <a:t> </a:t>
            </a:r>
            <a:r>
              <a:rPr lang="en-US" sz="2400" dirty="0" err="1">
                <a:solidFill>
                  <a:srgbClr val="040506"/>
                </a:solidFill>
                <a:latin typeface="Open Sauce"/>
              </a:rPr>
              <a:t>toutes</a:t>
            </a:r>
            <a:r>
              <a:rPr lang="en-US" sz="2400" dirty="0">
                <a:solidFill>
                  <a:srgbClr val="040506"/>
                </a:solidFill>
                <a:latin typeface="Open Sauce"/>
              </a:rPr>
              <a:t> les </a:t>
            </a:r>
            <a:r>
              <a:rPr lang="en-US" sz="2400" dirty="0" err="1">
                <a:solidFill>
                  <a:srgbClr val="040506"/>
                </a:solidFill>
                <a:latin typeface="Open Sauce"/>
              </a:rPr>
              <a:t>opérations</a:t>
            </a:r>
            <a:r>
              <a:rPr lang="en-US" sz="2400" dirty="0">
                <a:solidFill>
                  <a:srgbClr val="040506"/>
                </a:solidFill>
                <a:latin typeface="Open Sauce"/>
              </a:rPr>
              <a:t>, </a:t>
            </a:r>
            <a:r>
              <a:rPr lang="en-US" sz="2400" dirty="0" err="1">
                <a:solidFill>
                  <a:srgbClr val="040506"/>
                </a:solidFill>
                <a:latin typeface="Open Sauce"/>
              </a:rPr>
              <a:t>offrant</a:t>
            </a:r>
            <a:r>
              <a:rPr lang="en-US" sz="2400" dirty="0">
                <a:solidFill>
                  <a:srgbClr val="040506"/>
                </a:solidFill>
                <a:latin typeface="Open Sauce"/>
              </a:rPr>
              <a:t> </a:t>
            </a:r>
            <a:r>
              <a:rPr lang="en-US" sz="2400" dirty="0" err="1">
                <a:solidFill>
                  <a:srgbClr val="040506"/>
                </a:solidFill>
                <a:latin typeface="Open Sauce"/>
              </a:rPr>
              <a:t>ainsi</a:t>
            </a:r>
            <a:r>
              <a:rPr lang="en-US" sz="2400" dirty="0">
                <a:solidFill>
                  <a:srgbClr val="040506"/>
                </a:solidFill>
                <a:latin typeface="Open Sauce"/>
              </a:rPr>
              <a:t> </a:t>
            </a:r>
            <a:r>
              <a:rPr lang="en-US" sz="2400" dirty="0" err="1">
                <a:solidFill>
                  <a:srgbClr val="040506"/>
                </a:solidFill>
                <a:latin typeface="Open Sauce"/>
              </a:rPr>
              <a:t>une</a:t>
            </a:r>
            <a:r>
              <a:rPr lang="en-US" sz="2400" dirty="0">
                <a:solidFill>
                  <a:srgbClr val="040506"/>
                </a:solidFill>
                <a:latin typeface="Open Sauce"/>
              </a:rPr>
              <a:t> </a:t>
            </a:r>
            <a:r>
              <a:rPr lang="en-US" sz="2400" dirty="0" err="1">
                <a:solidFill>
                  <a:srgbClr val="040506"/>
                </a:solidFill>
                <a:latin typeface="Open Sauce"/>
              </a:rPr>
              <a:t>vue</a:t>
            </a:r>
            <a:r>
              <a:rPr lang="en-US" sz="2400" dirty="0">
                <a:solidFill>
                  <a:srgbClr val="040506"/>
                </a:solidFill>
                <a:latin typeface="Open Sauce"/>
              </a:rPr>
              <a:t> </a:t>
            </a:r>
            <a:r>
              <a:rPr lang="en-US" sz="2400" dirty="0" err="1">
                <a:solidFill>
                  <a:srgbClr val="040506"/>
                </a:solidFill>
                <a:latin typeface="Open Sauce"/>
              </a:rPr>
              <a:t>d'ensemble</a:t>
            </a:r>
            <a:r>
              <a:rPr lang="en-US" sz="2400" dirty="0">
                <a:solidFill>
                  <a:srgbClr val="040506"/>
                </a:solidFill>
                <a:latin typeface="Open Sauce"/>
              </a:rPr>
              <a:t> </a:t>
            </a:r>
            <a:r>
              <a:rPr lang="en-US" sz="2400" dirty="0" err="1">
                <a:solidFill>
                  <a:srgbClr val="040506"/>
                </a:solidFill>
                <a:latin typeface="Open Sauce"/>
              </a:rPr>
              <a:t>en</a:t>
            </a:r>
            <a:r>
              <a:rPr lang="en-US" sz="2400" dirty="0">
                <a:solidFill>
                  <a:srgbClr val="040506"/>
                </a:solidFill>
                <a:latin typeface="Open Sauce"/>
              </a:rPr>
              <a:t> temps </a:t>
            </a:r>
            <a:r>
              <a:rPr lang="en-US" sz="2400" dirty="0" err="1">
                <a:solidFill>
                  <a:srgbClr val="040506"/>
                </a:solidFill>
                <a:latin typeface="Open Sauce"/>
              </a:rPr>
              <a:t>réel</a:t>
            </a:r>
            <a:r>
              <a:rPr lang="en-US" sz="2400" dirty="0">
                <a:solidFill>
                  <a:srgbClr val="040506"/>
                </a:solidFill>
                <a:latin typeface="Open Sauce"/>
              </a:rPr>
              <a:t> de </a:t>
            </a:r>
            <a:r>
              <a:rPr lang="en-US" sz="2400" dirty="0" err="1">
                <a:solidFill>
                  <a:srgbClr val="040506"/>
                </a:solidFill>
                <a:latin typeface="Open Sauce"/>
              </a:rPr>
              <a:t>l'activité</a:t>
            </a:r>
            <a:r>
              <a:rPr lang="en-US" sz="2400" dirty="0">
                <a:solidFill>
                  <a:srgbClr val="040506"/>
                </a:solidFill>
                <a:latin typeface="Open Sauce"/>
              </a:rPr>
              <a:t> de </a:t>
            </a:r>
            <a:r>
              <a:rPr lang="en-US" sz="2400" dirty="0" err="1">
                <a:solidFill>
                  <a:srgbClr val="040506"/>
                </a:solidFill>
                <a:latin typeface="Open Sauce"/>
              </a:rPr>
              <a:t>l'entreprise</a:t>
            </a:r>
            <a:r>
              <a:rPr lang="en-US" sz="2400" dirty="0">
                <a:solidFill>
                  <a:srgbClr val="040506"/>
                </a:solidFill>
                <a:latin typeface="Open Sauce"/>
              </a:rPr>
              <a:t>.</a:t>
            </a:r>
          </a:p>
          <a:p>
            <a:pPr>
              <a:lnSpc>
                <a:spcPts val="3769"/>
              </a:lnSpc>
              <a:spcBef>
                <a:spcPct val="0"/>
              </a:spcBef>
            </a:pPr>
            <a:r>
              <a:rPr lang="en-US" sz="2400" dirty="0">
                <a:solidFill>
                  <a:srgbClr val="040506"/>
                </a:solidFill>
                <a:latin typeface="Open Sauce"/>
              </a:rPr>
              <a:t> Quant au site web, , il </a:t>
            </a:r>
            <a:r>
              <a:rPr lang="en-US" sz="2400" dirty="0" err="1">
                <a:solidFill>
                  <a:srgbClr val="040506"/>
                </a:solidFill>
                <a:latin typeface="Open Sauce"/>
              </a:rPr>
              <a:t>permet</a:t>
            </a:r>
            <a:r>
              <a:rPr lang="en-US" sz="2400" dirty="0">
                <a:solidFill>
                  <a:srgbClr val="040506"/>
                </a:solidFill>
                <a:latin typeface="Open Sauce"/>
              </a:rPr>
              <a:t> aux clients de </a:t>
            </a:r>
            <a:r>
              <a:rPr lang="en-US" sz="2400" dirty="0" err="1">
                <a:solidFill>
                  <a:srgbClr val="040506"/>
                </a:solidFill>
                <a:latin typeface="Open Sauce"/>
              </a:rPr>
              <a:t>parcourir</a:t>
            </a:r>
            <a:r>
              <a:rPr lang="en-US" sz="2400" dirty="0">
                <a:solidFill>
                  <a:srgbClr val="040506"/>
                </a:solidFill>
                <a:latin typeface="Open Sauce"/>
              </a:rPr>
              <a:t> les </a:t>
            </a:r>
            <a:r>
              <a:rPr lang="en-US" sz="2400" dirty="0" err="1">
                <a:solidFill>
                  <a:srgbClr val="040506"/>
                </a:solidFill>
                <a:latin typeface="Open Sauce"/>
              </a:rPr>
              <a:t>produits</a:t>
            </a:r>
            <a:r>
              <a:rPr lang="en-US" sz="2400" dirty="0">
                <a:solidFill>
                  <a:srgbClr val="040506"/>
                </a:solidFill>
                <a:latin typeface="Open Sauce"/>
              </a:rPr>
              <a:t> </a:t>
            </a:r>
            <a:r>
              <a:rPr lang="en-US" sz="2400" dirty="0" err="1">
                <a:solidFill>
                  <a:srgbClr val="040506"/>
                </a:solidFill>
                <a:latin typeface="Open Sauce"/>
              </a:rPr>
              <a:t>disponibles</a:t>
            </a:r>
            <a:r>
              <a:rPr lang="en-US" sz="2400" dirty="0">
                <a:solidFill>
                  <a:srgbClr val="040506"/>
                </a:solidFill>
                <a:latin typeface="Open Sauce"/>
              </a:rPr>
              <a:t>, de </a:t>
            </a:r>
            <a:r>
              <a:rPr lang="en-US" sz="2400" dirty="0" err="1">
                <a:solidFill>
                  <a:srgbClr val="040506"/>
                </a:solidFill>
                <a:latin typeface="Open Sauce"/>
              </a:rPr>
              <a:t>planifier</a:t>
            </a:r>
            <a:r>
              <a:rPr lang="en-US" sz="2400" dirty="0">
                <a:solidFill>
                  <a:srgbClr val="040506"/>
                </a:solidFill>
                <a:latin typeface="Open Sauce"/>
              </a:rPr>
              <a:t> des </a:t>
            </a:r>
            <a:r>
              <a:rPr lang="en-US" sz="2400" dirty="0" err="1">
                <a:solidFill>
                  <a:srgbClr val="040506"/>
                </a:solidFill>
                <a:latin typeface="Open Sauce"/>
              </a:rPr>
              <a:t>rendez-vous</a:t>
            </a:r>
            <a:r>
              <a:rPr lang="en-US" sz="2400" dirty="0">
                <a:solidFill>
                  <a:srgbClr val="040506"/>
                </a:solidFill>
                <a:latin typeface="Open Sauce"/>
              </a:rPr>
              <a:t> </a:t>
            </a:r>
            <a:r>
              <a:rPr lang="en-US" sz="2400" dirty="0" err="1">
                <a:solidFill>
                  <a:srgbClr val="040506"/>
                </a:solidFill>
                <a:latin typeface="Open Sauce"/>
              </a:rPr>
              <a:t>en</a:t>
            </a:r>
            <a:r>
              <a:rPr lang="en-US" sz="2400" dirty="0">
                <a:solidFill>
                  <a:srgbClr val="040506"/>
                </a:solidFill>
                <a:latin typeface="Open Sauce"/>
              </a:rPr>
              <a:t> </a:t>
            </a:r>
            <a:r>
              <a:rPr lang="en-US" sz="2400" dirty="0" err="1">
                <a:solidFill>
                  <a:srgbClr val="040506"/>
                </a:solidFill>
                <a:latin typeface="Open Sauce"/>
              </a:rPr>
              <a:t>ligne</a:t>
            </a:r>
            <a:r>
              <a:rPr lang="en-US" sz="2400" dirty="0">
                <a:solidFill>
                  <a:srgbClr val="040506"/>
                </a:solidFill>
                <a:latin typeface="Open Sauce"/>
              </a:rPr>
              <a:t> et de </a:t>
            </a:r>
            <a:r>
              <a:rPr lang="en-US" sz="2400" dirty="0" err="1">
                <a:solidFill>
                  <a:srgbClr val="040506"/>
                </a:solidFill>
                <a:latin typeface="Open Sauce"/>
              </a:rPr>
              <a:t>gérer</a:t>
            </a:r>
            <a:r>
              <a:rPr lang="en-US" sz="2400" dirty="0">
                <a:solidFill>
                  <a:srgbClr val="040506"/>
                </a:solidFill>
                <a:latin typeface="Open Sauce"/>
              </a:rPr>
              <a:t> </a:t>
            </a:r>
            <a:r>
              <a:rPr lang="en-US" sz="2400" dirty="0" err="1">
                <a:solidFill>
                  <a:srgbClr val="040506"/>
                </a:solidFill>
                <a:latin typeface="Open Sauce"/>
              </a:rPr>
              <a:t>leurs</a:t>
            </a:r>
            <a:r>
              <a:rPr lang="en-US" sz="2400" dirty="0">
                <a:solidFill>
                  <a:srgbClr val="040506"/>
                </a:solidFill>
                <a:latin typeface="Open Sauce"/>
              </a:rPr>
              <a:t> données </a:t>
            </a:r>
            <a:r>
              <a:rPr lang="en-US" sz="2400" dirty="0" err="1">
                <a:solidFill>
                  <a:srgbClr val="040506"/>
                </a:solidFill>
                <a:latin typeface="Open Sauce"/>
              </a:rPr>
              <a:t>personnelles</a:t>
            </a:r>
            <a:r>
              <a:rPr lang="en-US" sz="2400" dirty="0">
                <a:solidFill>
                  <a:srgbClr val="040506"/>
                </a:solidFill>
                <a:latin typeface="Open Sauce"/>
              </a:rPr>
              <a:t>. </a:t>
            </a:r>
            <a:r>
              <a:rPr lang="en-US" sz="2400" dirty="0" err="1">
                <a:solidFill>
                  <a:srgbClr val="040506"/>
                </a:solidFill>
                <a:latin typeface="Open Sauce"/>
              </a:rPr>
              <a:t>Cette</a:t>
            </a:r>
            <a:r>
              <a:rPr lang="en-US" sz="2400" dirty="0">
                <a:solidFill>
                  <a:srgbClr val="040506"/>
                </a:solidFill>
                <a:latin typeface="Open Sauce"/>
              </a:rPr>
              <a:t> </a:t>
            </a:r>
            <a:r>
              <a:rPr lang="en-US" sz="2400" dirty="0" err="1">
                <a:solidFill>
                  <a:srgbClr val="040506"/>
                </a:solidFill>
                <a:latin typeface="Open Sauce"/>
              </a:rPr>
              <a:t>approche</a:t>
            </a:r>
            <a:r>
              <a:rPr lang="en-US" sz="2400" dirty="0">
                <a:solidFill>
                  <a:srgbClr val="040506"/>
                </a:solidFill>
                <a:latin typeface="Open Sauce"/>
              </a:rPr>
              <a:t> vise à </a:t>
            </a:r>
            <a:r>
              <a:rPr lang="en-US" sz="2400" dirty="0" err="1">
                <a:solidFill>
                  <a:srgbClr val="040506"/>
                </a:solidFill>
                <a:latin typeface="Open Sauce"/>
              </a:rPr>
              <a:t>améliorer</a:t>
            </a:r>
            <a:r>
              <a:rPr lang="en-US" sz="2400" dirty="0">
                <a:solidFill>
                  <a:srgbClr val="040506"/>
                </a:solidFill>
                <a:latin typeface="Open Sauce"/>
              </a:rPr>
              <a:t> </a:t>
            </a:r>
            <a:r>
              <a:rPr lang="en-US" sz="2400" dirty="0" err="1">
                <a:solidFill>
                  <a:srgbClr val="040506"/>
                </a:solidFill>
                <a:latin typeface="Open Sauce"/>
              </a:rPr>
              <a:t>l'efficacité</a:t>
            </a:r>
            <a:r>
              <a:rPr lang="en-US" sz="2400" dirty="0">
                <a:solidFill>
                  <a:srgbClr val="040506"/>
                </a:solidFill>
                <a:latin typeface="Open Sauce"/>
              </a:rPr>
              <a:t> </a:t>
            </a:r>
            <a:r>
              <a:rPr lang="en-US" sz="2400" dirty="0" err="1">
                <a:solidFill>
                  <a:srgbClr val="040506"/>
                </a:solidFill>
                <a:latin typeface="Open Sauce"/>
              </a:rPr>
              <a:t>opérationnelle</a:t>
            </a:r>
            <a:r>
              <a:rPr lang="en-US" sz="2400" dirty="0">
                <a:solidFill>
                  <a:srgbClr val="040506"/>
                </a:solidFill>
                <a:latin typeface="Open Sauce"/>
              </a:rPr>
              <a:t> tout </a:t>
            </a:r>
            <a:r>
              <a:rPr lang="en-US" sz="2400" dirty="0" err="1">
                <a:solidFill>
                  <a:srgbClr val="040506"/>
                </a:solidFill>
                <a:latin typeface="Open Sauce"/>
              </a:rPr>
              <a:t>en</a:t>
            </a:r>
            <a:r>
              <a:rPr lang="en-US" sz="2400" dirty="0">
                <a:solidFill>
                  <a:srgbClr val="040506"/>
                </a:solidFill>
                <a:latin typeface="Open Sauce"/>
              </a:rPr>
              <a:t> </a:t>
            </a:r>
            <a:r>
              <a:rPr lang="en-US" sz="2400" dirty="0" err="1">
                <a:solidFill>
                  <a:srgbClr val="040506"/>
                </a:solidFill>
                <a:latin typeface="Open Sauce"/>
              </a:rPr>
              <a:t>offrant</a:t>
            </a:r>
            <a:r>
              <a:rPr lang="en-US" sz="2400" dirty="0">
                <a:solidFill>
                  <a:srgbClr val="040506"/>
                </a:solidFill>
                <a:latin typeface="Open Sauce"/>
              </a:rPr>
              <a:t> </a:t>
            </a:r>
            <a:r>
              <a:rPr lang="en-US" sz="2400" dirty="0" err="1">
                <a:solidFill>
                  <a:srgbClr val="040506"/>
                </a:solidFill>
                <a:latin typeface="Open Sauce"/>
              </a:rPr>
              <a:t>une</a:t>
            </a:r>
            <a:r>
              <a:rPr lang="en-US" sz="2400" dirty="0">
                <a:solidFill>
                  <a:srgbClr val="040506"/>
                </a:solidFill>
                <a:latin typeface="Open Sauce"/>
              </a:rPr>
              <a:t> </a:t>
            </a:r>
            <a:r>
              <a:rPr lang="en-US" sz="2400" dirty="0" err="1">
                <a:solidFill>
                  <a:srgbClr val="040506"/>
                </a:solidFill>
                <a:latin typeface="Open Sauce"/>
              </a:rPr>
              <a:t>expérience</a:t>
            </a:r>
            <a:r>
              <a:rPr lang="en-US" sz="2400" dirty="0">
                <a:solidFill>
                  <a:srgbClr val="040506"/>
                </a:solidFill>
                <a:latin typeface="Open Sauce"/>
              </a:rPr>
              <a:t> client </a:t>
            </a:r>
            <a:r>
              <a:rPr lang="en-US" sz="2400" dirty="0" err="1">
                <a:solidFill>
                  <a:srgbClr val="040506"/>
                </a:solidFill>
                <a:latin typeface="Open Sauce"/>
              </a:rPr>
              <a:t>optimale</a:t>
            </a:r>
            <a:endParaRPr lang="en-US" sz="2400" dirty="0">
              <a:solidFill>
                <a:srgbClr val="040506"/>
              </a:solidFill>
              <a:latin typeface="Open Sauc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0580377">
            <a:off x="9407140" y="-9309963"/>
            <a:ext cx="24036383" cy="24664199"/>
          </a:xfrm>
          <a:custGeom>
            <a:avLst/>
            <a:gdLst/>
            <a:ahLst/>
            <a:cxnLst/>
            <a:rect l="l" t="t" r="r" b="b"/>
            <a:pathLst>
              <a:path w="24036383" h="24664199">
                <a:moveTo>
                  <a:pt x="0" y="0"/>
                </a:moveTo>
                <a:lnTo>
                  <a:pt x="24036383" y="0"/>
                </a:lnTo>
                <a:lnTo>
                  <a:pt x="24036383" y="24664198"/>
                </a:lnTo>
                <a:lnTo>
                  <a:pt x="0" y="2466419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046313" y="3332919"/>
            <a:ext cx="8097687" cy="1996488"/>
          </a:xfrm>
          <a:prstGeom prst="rect">
            <a:avLst/>
          </a:prstGeom>
        </p:spPr>
        <p:txBody>
          <a:bodyPr lIns="0" tIns="0" rIns="0" bIns="0" rtlCol="0" anchor="t">
            <a:spAutoFit/>
          </a:bodyPr>
          <a:lstStyle/>
          <a:p>
            <a:pPr marL="0" lvl="0" indent="0">
              <a:lnSpc>
                <a:spcPts val="16327"/>
              </a:lnSpc>
              <a:spcBef>
                <a:spcPct val="0"/>
              </a:spcBef>
            </a:pPr>
            <a:r>
              <a:rPr lang="en-US" sz="11831" spc="1159">
                <a:solidFill>
                  <a:srgbClr val="231F20"/>
                </a:solidFill>
                <a:latin typeface="Oswald Bold"/>
              </a:rPr>
              <a:t>OBJECTIFS</a:t>
            </a:r>
          </a:p>
        </p:txBody>
      </p:sp>
      <p:sp>
        <p:nvSpPr>
          <p:cNvPr id="5" name="Freeform 5"/>
          <p:cNvSpPr/>
          <p:nvPr/>
        </p:nvSpPr>
        <p:spPr>
          <a:xfrm>
            <a:off x="15409623" y="2266970"/>
            <a:ext cx="734693" cy="755166"/>
          </a:xfrm>
          <a:custGeom>
            <a:avLst/>
            <a:gdLst/>
            <a:ahLst/>
            <a:cxnLst/>
            <a:rect l="l" t="t" r="r" b="b"/>
            <a:pathLst>
              <a:path w="734693" h="755166">
                <a:moveTo>
                  <a:pt x="0" y="0"/>
                </a:moveTo>
                <a:lnTo>
                  <a:pt x="734692" y="0"/>
                </a:lnTo>
                <a:lnTo>
                  <a:pt x="734692" y="755166"/>
                </a:lnTo>
                <a:lnTo>
                  <a:pt x="0" y="75516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TextBox 6"/>
          <p:cNvSpPr txBox="1"/>
          <p:nvPr/>
        </p:nvSpPr>
        <p:spPr>
          <a:xfrm>
            <a:off x="14628874" y="3180249"/>
            <a:ext cx="2296190" cy="352695"/>
          </a:xfrm>
          <a:prstGeom prst="rect">
            <a:avLst/>
          </a:prstGeom>
        </p:spPr>
        <p:txBody>
          <a:bodyPr lIns="0" tIns="0" rIns="0" bIns="0" rtlCol="0" anchor="t">
            <a:spAutoFit/>
          </a:bodyPr>
          <a:lstStyle/>
          <a:p>
            <a:pPr marL="0" lvl="0" indent="0" algn="ctr">
              <a:lnSpc>
                <a:spcPts val="2947"/>
              </a:lnSpc>
              <a:spcBef>
                <a:spcPct val="0"/>
              </a:spcBef>
            </a:pPr>
            <a:r>
              <a:rPr lang="en-US" sz="2135" spc="209">
                <a:solidFill>
                  <a:srgbClr val="231F20"/>
                </a:solidFill>
                <a:latin typeface="Montserrat Classic Bold"/>
              </a:rPr>
              <a:t>LARANA, INC.</a:t>
            </a:r>
          </a:p>
        </p:txBody>
      </p:sp>
      <p:sp>
        <p:nvSpPr>
          <p:cNvPr id="7" name="Freeform 7"/>
          <p:cNvSpPr/>
          <p:nvPr/>
        </p:nvSpPr>
        <p:spPr>
          <a:xfrm flipH="1">
            <a:off x="-4254153" y="7476061"/>
            <a:ext cx="11881594" cy="3564478"/>
          </a:xfrm>
          <a:custGeom>
            <a:avLst/>
            <a:gdLst/>
            <a:ahLst/>
            <a:cxnLst/>
            <a:rect l="l" t="t" r="r" b="b"/>
            <a:pathLst>
              <a:path w="11881594" h="3564478">
                <a:moveTo>
                  <a:pt x="11881594" y="0"/>
                </a:moveTo>
                <a:lnTo>
                  <a:pt x="0" y="0"/>
                </a:lnTo>
                <a:lnTo>
                  <a:pt x="0" y="3564478"/>
                </a:lnTo>
                <a:lnTo>
                  <a:pt x="11881594" y="3564478"/>
                </a:lnTo>
                <a:lnTo>
                  <a:pt x="11881594"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24581"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fr-FR" dirty="0"/>
          </a:p>
        </p:txBody>
      </p:sp>
      <p:sp>
        <p:nvSpPr>
          <p:cNvPr id="3" name="Freeform 3"/>
          <p:cNvSpPr/>
          <p:nvPr/>
        </p:nvSpPr>
        <p:spPr>
          <a:xfrm>
            <a:off x="5307472" y="6672678"/>
            <a:ext cx="7673056" cy="7673056"/>
          </a:xfrm>
          <a:custGeom>
            <a:avLst/>
            <a:gdLst/>
            <a:ahLst/>
            <a:cxnLst/>
            <a:rect l="l" t="t" r="r" b="b"/>
            <a:pathLst>
              <a:path w="7673056" h="7673056">
                <a:moveTo>
                  <a:pt x="0" y="0"/>
                </a:moveTo>
                <a:lnTo>
                  <a:pt x="7673056" y="0"/>
                </a:lnTo>
                <a:lnTo>
                  <a:pt x="7673056" y="7673056"/>
                </a:lnTo>
                <a:lnTo>
                  <a:pt x="0" y="76730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8124756" y="6005310"/>
            <a:ext cx="2238367" cy="2238367"/>
          </a:xfrm>
          <a:custGeom>
            <a:avLst/>
            <a:gdLst/>
            <a:ahLst/>
            <a:cxnLst/>
            <a:rect l="l" t="t" r="r" b="b"/>
            <a:pathLst>
              <a:path w="2238367" h="2238367">
                <a:moveTo>
                  <a:pt x="0" y="0"/>
                </a:moveTo>
                <a:lnTo>
                  <a:pt x="2238368" y="0"/>
                </a:lnTo>
                <a:lnTo>
                  <a:pt x="2238368" y="2238368"/>
                </a:lnTo>
                <a:lnTo>
                  <a:pt x="0" y="223836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8763599" y="6359203"/>
            <a:ext cx="960682" cy="1052540"/>
          </a:xfrm>
          <a:custGeom>
            <a:avLst/>
            <a:gdLst/>
            <a:ahLst/>
            <a:cxnLst/>
            <a:rect l="l" t="t" r="r" b="b"/>
            <a:pathLst>
              <a:path w="960682" h="1052540">
                <a:moveTo>
                  <a:pt x="0" y="0"/>
                </a:moveTo>
                <a:lnTo>
                  <a:pt x="960682" y="0"/>
                </a:lnTo>
                <a:lnTo>
                  <a:pt x="960682" y="1052540"/>
                </a:lnTo>
                <a:lnTo>
                  <a:pt x="0" y="105254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Freeform 6"/>
          <p:cNvSpPr/>
          <p:nvPr/>
        </p:nvSpPr>
        <p:spPr>
          <a:xfrm>
            <a:off x="11539534" y="7377531"/>
            <a:ext cx="2238367" cy="2238367"/>
          </a:xfrm>
          <a:custGeom>
            <a:avLst/>
            <a:gdLst/>
            <a:ahLst/>
            <a:cxnLst/>
            <a:rect l="l" t="t" r="r" b="b"/>
            <a:pathLst>
              <a:path w="2238367" h="2238367">
                <a:moveTo>
                  <a:pt x="0" y="0"/>
                </a:moveTo>
                <a:lnTo>
                  <a:pt x="2238367" y="0"/>
                </a:lnTo>
                <a:lnTo>
                  <a:pt x="2238367" y="2238368"/>
                </a:lnTo>
                <a:lnTo>
                  <a:pt x="0" y="223836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Freeform 7"/>
          <p:cNvSpPr/>
          <p:nvPr/>
        </p:nvSpPr>
        <p:spPr>
          <a:xfrm>
            <a:off x="4510099" y="7377531"/>
            <a:ext cx="2238367" cy="2238367"/>
          </a:xfrm>
          <a:custGeom>
            <a:avLst/>
            <a:gdLst/>
            <a:ahLst/>
            <a:cxnLst/>
            <a:rect l="l" t="t" r="r" b="b"/>
            <a:pathLst>
              <a:path w="2238367" h="2238367">
                <a:moveTo>
                  <a:pt x="0" y="0"/>
                </a:moveTo>
                <a:lnTo>
                  <a:pt x="2238367" y="0"/>
                </a:lnTo>
                <a:lnTo>
                  <a:pt x="2238367" y="2238368"/>
                </a:lnTo>
                <a:lnTo>
                  <a:pt x="0" y="223836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4994936" y="7739466"/>
            <a:ext cx="1268693" cy="1211025"/>
          </a:xfrm>
          <a:custGeom>
            <a:avLst/>
            <a:gdLst/>
            <a:ahLst/>
            <a:cxnLst/>
            <a:rect l="l" t="t" r="r" b="b"/>
            <a:pathLst>
              <a:path w="1268693" h="1211025">
                <a:moveTo>
                  <a:pt x="0" y="0"/>
                </a:moveTo>
                <a:lnTo>
                  <a:pt x="1268693" y="0"/>
                </a:lnTo>
                <a:lnTo>
                  <a:pt x="1268693" y="1211025"/>
                </a:lnTo>
                <a:lnTo>
                  <a:pt x="0" y="121102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9" name="Freeform 9"/>
          <p:cNvSpPr/>
          <p:nvPr/>
        </p:nvSpPr>
        <p:spPr>
          <a:xfrm>
            <a:off x="12106315" y="7936159"/>
            <a:ext cx="1104804" cy="1121111"/>
          </a:xfrm>
          <a:custGeom>
            <a:avLst/>
            <a:gdLst/>
            <a:ahLst/>
            <a:cxnLst/>
            <a:rect l="l" t="t" r="r" b="b"/>
            <a:pathLst>
              <a:path w="1104804" h="1121111">
                <a:moveTo>
                  <a:pt x="0" y="0"/>
                </a:moveTo>
                <a:lnTo>
                  <a:pt x="1104805" y="0"/>
                </a:lnTo>
                <a:lnTo>
                  <a:pt x="1104805" y="1121111"/>
                </a:lnTo>
                <a:lnTo>
                  <a:pt x="0" y="1121111"/>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grpSp>
        <p:nvGrpSpPr>
          <p:cNvPr id="10" name="Group 10"/>
          <p:cNvGrpSpPr/>
          <p:nvPr/>
        </p:nvGrpSpPr>
        <p:grpSpPr>
          <a:xfrm>
            <a:off x="691371" y="2998560"/>
            <a:ext cx="3572657" cy="864710"/>
            <a:chOff x="0" y="-31954"/>
            <a:chExt cx="940947" cy="227743"/>
          </a:xfrm>
        </p:grpSpPr>
        <p:sp>
          <p:nvSpPr>
            <p:cNvPr id="11" name="Freeform 11"/>
            <p:cNvSpPr/>
            <p:nvPr/>
          </p:nvSpPr>
          <p:spPr>
            <a:xfrm>
              <a:off x="0" y="0"/>
              <a:ext cx="914964" cy="170593"/>
            </a:xfrm>
            <a:custGeom>
              <a:avLst/>
              <a:gdLst/>
              <a:ahLst/>
              <a:cxnLst/>
              <a:rect l="l" t="t" r="r" b="b"/>
              <a:pathLst>
                <a:path w="914964" h="170593">
                  <a:moveTo>
                    <a:pt x="0" y="0"/>
                  </a:moveTo>
                  <a:lnTo>
                    <a:pt x="914964" y="0"/>
                  </a:lnTo>
                  <a:lnTo>
                    <a:pt x="914964" y="170593"/>
                  </a:lnTo>
                  <a:lnTo>
                    <a:pt x="0" y="170593"/>
                  </a:lnTo>
                  <a:close/>
                </a:path>
              </a:pathLst>
            </a:custGeom>
            <a:solidFill>
              <a:srgbClr val="1A1A1A"/>
            </a:solidFill>
          </p:spPr>
        </p:sp>
        <p:sp>
          <p:nvSpPr>
            <p:cNvPr id="12" name="TextBox 12"/>
            <p:cNvSpPr txBox="1"/>
            <p:nvPr/>
          </p:nvSpPr>
          <p:spPr>
            <a:xfrm>
              <a:off x="25983" y="-31954"/>
              <a:ext cx="914964" cy="227743"/>
            </a:xfrm>
            <a:prstGeom prst="rect">
              <a:avLst/>
            </a:prstGeom>
          </p:spPr>
          <p:txBody>
            <a:bodyPr lIns="50800" tIns="50800" rIns="50800" bIns="50800" rtlCol="0" anchor="ctr"/>
            <a:lstStyle/>
            <a:p>
              <a:pPr marL="0" lvl="0" indent="0" algn="ctr">
                <a:lnSpc>
                  <a:spcPts val="4114"/>
                </a:lnSpc>
                <a:spcBef>
                  <a:spcPct val="0"/>
                </a:spcBef>
              </a:pPr>
              <a:r>
                <a:rPr lang="en-US" sz="2981" spc="29" dirty="0">
                  <a:solidFill>
                    <a:srgbClr val="FFFFFF"/>
                  </a:solidFill>
                  <a:latin typeface="DM Sans Bold"/>
                  <a:ea typeface="DM Sans Bold"/>
                </a:rPr>
                <a:t>Objective n° 1</a:t>
              </a:r>
            </a:p>
          </p:txBody>
        </p:sp>
      </p:grpSp>
      <p:sp>
        <p:nvSpPr>
          <p:cNvPr id="13" name="TextBox 13"/>
          <p:cNvSpPr txBox="1"/>
          <p:nvPr/>
        </p:nvSpPr>
        <p:spPr>
          <a:xfrm>
            <a:off x="487140" y="234083"/>
            <a:ext cx="13290761" cy="2378080"/>
          </a:xfrm>
          <a:prstGeom prst="rect">
            <a:avLst/>
          </a:prstGeom>
        </p:spPr>
        <p:txBody>
          <a:bodyPr lIns="0" tIns="0" rIns="0" bIns="0" rtlCol="0" anchor="t">
            <a:spAutoFit/>
          </a:bodyPr>
          <a:lstStyle/>
          <a:p>
            <a:pPr algn="ctr">
              <a:lnSpc>
                <a:spcPts val="9587"/>
              </a:lnSpc>
            </a:pPr>
            <a:r>
              <a:rPr lang="en-US" sz="6947" spc="368" dirty="0">
                <a:solidFill>
                  <a:srgbClr val="231F20"/>
                </a:solidFill>
                <a:latin typeface="Oswald Bold"/>
              </a:rPr>
              <a:t>OBJECTIFS DE L'APPLICATION DE BUREAU (CÔTÉ ENTREPRISE)</a:t>
            </a:r>
          </a:p>
        </p:txBody>
      </p:sp>
      <p:sp>
        <p:nvSpPr>
          <p:cNvPr id="14" name="TextBox 14"/>
          <p:cNvSpPr txBox="1"/>
          <p:nvPr/>
        </p:nvSpPr>
        <p:spPr>
          <a:xfrm>
            <a:off x="747921" y="3958936"/>
            <a:ext cx="3360904" cy="1061060"/>
          </a:xfrm>
          <a:prstGeom prst="rect">
            <a:avLst/>
          </a:prstGeom>
        </p:spPr>
        <p:txBody>
          <a:bodyPr lIns="0" tIns="0" rIns="0" bIns="0" rtlCol="0" anchor="t">
            <a:spAutoFit/>
          </a:bodyPr>
          <a:lstStyle/>
          <a:p>
            <a:pPr marL="0" lvl="0" indent="0" algn="ctr">
              <a:lnSpc>
                <a:spcPts val="2774"/>
              </a:lnSpc>
              <a:spcBef>
                <a:spcPct val="0"/>
              </a:spcBef>
            </a:pPr>
            <a:r>
              <a:rPr lang="en-US" sz="2010" spc="197" dirty="0" err="1">
                <a:solidFill>
                  <a:srgbClr val="000000"/>
                </a:solidFill>
                <a:latin typeface="DM Sans"/>
              </a:rPr>
              <a:t>Automatiser</a:t>
            </a:r>
            <a:r>
              <a:rPr lang="en-US" sz="2010" spc="197" dirty="0">
                <a:solidFill>
                  <a:srgbClr val="000000"/>
                </a:solidFill>
                <a:latin typeface="DM Sans"/>
              </a:rPr>
              <a:t> la gestion des stocks, des </a:t>
            </a:r>
            <a:r>
              <a:rPr lang="en-US" sz="2010" spc="197" dirty="0" err="1">
                <a:solidFill>
                  <a:srgbClr val="000000"/>
                </a:solidFill>
                <a:latin typeface="DM Sans"/>
              </a:rPr>
              <a:t>commandes</a:t>
            </a:r>
            <a:endParaRPr lang="en-US" sz="2010" spc="197" dirty="0">
              <a:solidFill>
                <a:srgbClr val="000000"/>
              </a:solidFill>
              <a:latin typeface="DM Sans"/>
            </a:endParaRPr>
          </a:p>
        </p:txBody>
      </p:sp>
      <p:grpSp>
        <p:nvGrpSpPr>
          <p:cNvPr id="19" name="Group 19"/>
          <p:cNvGrpSpPr/>
          <p:nvPr/>
        </p:nvGrpSpPr>
        <p:grpSpPr>
          <a:xfrm>
            <a:off x="5904257" y="3097076"/>
            <a:ext cx="3474003" cy="647719"/>
            <a:chOff x="0" y="0"/>
            <a:chExt cx="914964" cy="170593"/>
          </a:xfrm>
        </p:grpSpPr>
        <p:sp>
          <p:nvSpPr>
            <p:cNvPr id="20" name="Freeform 20"/>
            <p:cNvSpPr/>
            <p:nvPr/>
          </p:nvSpPr>
          <p:spPr>
            <a:xfrm>
              <a:off x="0" y="0"/>
              <a:ext cx="914964" cy="170593"/>
            </a:xfrm>
            <a:custGeom>
              <a:avLst/>
              <a:gdLst/>
              <a:ahLst/>
              <a:cxnLst/>
              <a:rect l="l" t="t" r="r" b="b"/>
              <a:pathLst>
                <a:path w="914964" h="170593">
                  <a:moveTo>
                    <a:pt x="0" y="0"/>
                  </a:moveTo>
                  <a:lnTo>
                    <a:pt x="914964" y="0"/>
                  </a:lnTo>
                  <a:lnTo>
                    <a:pt x="914964" y="170593"/>
                  </a:lnTo>
                  <a:lnTo>
                    <a:pt x="0" y="170593"/>
                  </a:lnTo>
                  <a:close/>
                </a:path>
              </a:pathLst>
            </a:custGeom>
            <a:solidFill>
              <a:srgbClr val="1A1A1A"/>
            </a:solidFill>
          </p:spPr>
        </p:sp>
        <p:sp>
          <p:nvSpPr>
            <p:cNvPr id="21" name="TextBox 21"/>
            <p:cNvSpPr txBox="1"/>
            <p:nvPr/>
          </p:nvSpPr>
          <p:spPr>
            <a:xfrm>
              <a:off x="0" y="-57150"/>
              <a:ext cx="914964" cy="227743"/>
            </a:xfrm>
            <a:prstGeom prst="rect">
              <a:avLst/>
            </a:prstGeom>
          </p:spPr>
          <p:txBody>
            <a:bodyPr lIns="50800" tIns="50800" rIns="50800" bIns="50800" rtlCol="0" anchor="ctr"/>
            <a:lstStyle/>
            <a:p>
              <a:pPr marL="0" lvl="0" indent="0" algn="ctr">
                <a:lnSpc>
                  <a:spcPts val="4114"/>
                </a:lnSpc>
                <a:spcBef>
                  <a:spcPct val="0"/>
                </a:spcBef>
              </a:pPr>
              <a:r>
                <a:rPr lang="en-US" sz="2981" spc="29" dirty="0">
                  <a:solidFill>
                    <a:srgbClr val="FFFFFF"/>
                  </a:solidFill>
                  <a:latin typeface="DM Sans Bold"/>
                  <a:ea typeface="DM Sans Bold"/>
                </a:rPr>
                <a:t>Objective n° 3</a:t>
              </a:r>
            </a:p>
          </p:txBody>
        </p:sp>
      </p:grpSp>
      <p:sp>
        <p:nvSpPr>
          <p:cNvPr id="22" name="TextBox 22"/>
          <p:cNvSpPr txBox="1"/>
          <p:nvPr/>
        </p:nvSpPr>
        <p:spPr>
          <a:xfrm>
            <a:off x="5960807" y="3936127"/>
            <a:ext cx="4086894" cy="1420132"/>
          </a:xfrm>
          <a:prstGeom prst="rect">
            <a:avLst/>
          </a:prstGeom>
        </p:spPr>
        <p:txBody>
          <a:bodyPr wrap="square" lIns="0" tIns="0" rIns="0" bIns="0" rtlCol="0" anchor="t">
            <a:spAutoFit/>
          </a:bodyPr>
          <a:lstStyle/>
          <a:p>
            <a:pPr marL="0" lvl="0" indent="0" algn="ctr">
              <a:lnSpc>
                <a:spcPts val="2774"/>
              </a:lnSpc>
              <a:spcBef>
                <a:spcPct val="0"/>
              </a:spcBef>
            </a:pPr>
            <a:r>
              <a:rPr lang="en-US" sz="2010" spc="197" dirty="0" err="1">
                <a:solidFill>
                  <a:srgbClr val="231F20"/>
                </a:solidFill>
                <a:latin typeface="DM Sans"/>
              </a:rPr>
              <a:t>Améliorer</a:t>
            </a:r>
            <a:r>
              <a:rPr lang="en-US" sz="2010" spc="197" dirty="0">
                <a:solidFill>
                  <a:srgbClr val="231F20"/>
                </a:solidFill>
                <a:latin typeface="DM Sans"/>
              </a:rPr>
              <a:t> </a:t>
            </a:r>
            <a:r>
              <a:rPr lang="en-US" sz="2010" spc="197" dirty="0" err="1">
                <a:solidFill>
                  <a:srgbClr val="231F20"/>
                </a:solidFill>
                <a:latin typeface="DM Sans"/>
              </a:rPr>
              <a:t>l'efficacité</a:t>
            </a:r>
            <a:r>
              <a:rPr lang="en-US" sz="2010" spc="197" dirty="0">
                <a:solidFill>
                  <a:srgbClr val="231F20"/>
                </a:solidFill>
                <a:latin typeface="DM Sans"/>
              </a:rPr>
              <a:t> </a:t>
            </a:r>
            <a:r>
              <a:rPr lang="en-US" sz="2010" spc="197" dirty="0" err="1">
                <a:solidFill>
                  <a:srgbClr val="231F20"/>
                </a:solidFill>
                <a:latin typeface="DM Sans"/>
              </a:rPr>
              <a:t>en</a:t>
            </a:r>
            <a:r>
              <a:rPr lang="en-US" sz="2010" spc="197" dirty="0">
                <a:solidFill>
                  <a:srgbClr val="231F20"/>
                </a:solidFill>
                <a:latin typeface="DM Sans"/>
              </a:rPr>
              <a:t> </a:t>
            </a:r>
            <a:r>
              <a:rPr lang="en-US" sz="2010" spc="197" dirty="0" err="1">
                <a:solidFill>
                  <a:srgbClr val="231F20"/>
                </a:solidFill>
                <a:latin typeface="DM Sans"/>
              </a:rPr>
              <a:t>réduisant</a:t>
            </a:r>
            <a:r>
              <a:rPr lang="en-US" sz="2010" spc="197" dirty="0">
                <a:solidFill>
                  <a:srgbClr val="231F20"/>
                </a:solidFill>
                <a:latin typeface="DM Sans"/>
              </a:rPr>
              <a:t> les </a:t>
            </a:r>
            <a:r>
              <a:rPr lang="en-US" sz="2010" spc="197" dirty="0" err="1">
                <a:solidFill>
                  <a:srgbClr val="231F20"/>
                </a:solidFill>
                <a:latin typeface="DM Sans"/>
              </a:rPr>
              <a:t>erreurs</a:t>
            </a:r>
            <a:r>
              <a:rPr lang="en-US" sz="2010" spc="197" dirty="0">
                <a:solidFill>
                  <a:srgbClr val="231F20"/>
                </a:solidFill>
                <a:latin typeface="DM Sans"/>
              </a:rPr>
              <a:t> </a:t>
            </a:r>
            <a:r>
              <a:rPr lang="en-US" sz="2010" spc="197" dirty="0" err="1">
                <a:solidFill>
                  <a:srgbClr val="231F20"/>
                </a:solidFill>
                <a:latin typeface="DM Sans"/>
              </a:rPr>
              <a:t>humaines</a:t>
            </a:r>
            <a:r>
              <a:rPr lang="en-US" sz="2010" spc="197" dirty="0">
                <a:solidFill>
                  <a:srgbClr val="231F20"/>
                </a:solidFill>
                <a:latin typeface="DM Sans"/>
              </a:rPr>
              <a:t> et </a:t>
            </a:r>
            <a:r>
              <a:rPr lang="en-US" sz="2010" spc="197" dirty="0" err="1">
                <a:solidFill>
                  <a:srgbClr val="231F20"/>
                </a:solidFill>
                <a:latin typeface="DM Sans"/>
              </a:rPr>
              <a:t>en</a:t>
            </a:r>
            <a:r>
              <a:rPr lang="en-US" sz="2010" spc="197" dirty="0">
                <a:solidFill>
                  <a:srgbClr val="231F20"/>
                </a:solidFill>
                <a:latin typeface="DM Sans"/>
              </a:rPr>
              <a:t> </a:t>
            </a:r>
            <a:r>
              <a:rPr lang="en-US" sz="2010" spc="197" dirty="0" err="1">
                <a:solidFill>
                  <a:srgbClr val="231F20"/>
                </a:solidFill>
                <a:latin typeface="DM Sans"/>
              </a:rPr>
              <a:t>accélérant</a:t>
            </a:r>
            <a:r>
              <a:rPr lang="en-US" sz="2010" spc="197" dirty="0">
                <a:solidFill>
                  <a:srgbClr val="231F20"/>
                </a:solidFill>
                <a:latin typeface="DM Sans"/>
              </a:rPr>
              <a:t> les processus </a:t>
            </a:r>
            <a:r>
              <a:rPr lang="en-US" sz="2010" spc="197" dirty="0" err="1">
                <a:solidFill>
                  <a:srgbClr val="231F20"/>
                </a:solidFill>
                <a:latin typeface="DM Sans"/>
              </a:rPr>
              <a:t>administratifs</a:t>
            </a:r>
            <a:endParaRPr lang="en-US" sz="2010" spc="197" dirty="0">
              <a:solidFill>
                <a:srgbClr val="231F20"/>
              </a:solidFill>
              <a:latin typeface="DM Sans"/>
            </a:endParaRPr>
          </a:p>
        </p:txBody>
      </p:sp>
      <p:sp>
        <p:nvSpPr>
          <p:cNvPr id="23" name="Freeform 23"/>
          <p:cNvSpPr/>
          <p:nvPr/>
        </p:nvSpPr>
        <p:spPr>
          <a:xfrm>
            <a:off x="14479722" y="-4833750"/>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
        <p:nvSpPr>
          <p:cNvPr id="24" name="Freeform 24"/>
          <p:cNvSpPr/>
          <p:nvPr/>
        </p:nvSpPr>
        <p:spPr>
          <a:xfrm rot="-4176364">
            <a:off x="-4105129" y="6530238"/>
            <a:ext cx="7616557" cy="7815497"/>
          </a:xfrm>
          <a:custGeom>
            <a:avLst/>
            <a:gdLst/>
            <a:ahLst/>
            <a:cxnLst/>
            <a:rect l="l" t="t" r="r" b="b"/>
            <a:pathLst>
              <a:path w="7616557" h="7815497">
                <a:moveTo>
                  <a:pt x="0" y="0"/>
                </a:moveTo>
                <a:lnTo>
                  <a:pt x="7616556" y="0"/>
                </a:lnTo>
                <a:lnTo>
                  <a:pt x="7616556" y="7815496"/>
                </a:lnTo>
                <a:lnTo>
                  <a:pt x="0" y="7815496"/>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grpSp>
        <p:nvGrpSpPr>
          <p:cNvPr id="25" name="Group 25"/>
          <p:cNvGrpSpPr/>
          <p:nvPr/>
        </p:nvGrpSpPr>
        <p:grpSpPr>
          <a:xfrm>
            <a:off x="12658717" y="3046151"/>
            <a:ext cx="3474003" cy="647719"/>
            <a:chOff x="0" y="0"/>
            <a:chExt cx="914964" cy="170593"/>
          </a:xfrm>
        </p:grpSpPr>
        <p:sp>
          <p:nvSpPr>
            <p:cNvPr id="26" name="Freeform 26"/>
            <p:cNvSpPr/>
            <p:nvPr/>
          </p:nvSpPr>
          <p:spPr>
            <a:xfrm>
              <a:off x="0" y="0"/>
              <a:ext cx="914964" cy="170593"/>
            </a:xfrm>
            <a:custGeom>
              <a:avLst/>
              <a:gdLst/>
              <a:ahLst/>
              <a:cxnLst/>
              <a:rect l="l" t="t" r="r" b="b"/>
              <a:pathLst>
                <a:path w="914964" h="170593">
                  <a:moveTo>
                    <a:pt x="0" y="0"/>
                  </a:moveTo>
                  <a:lnTo>
                    <a:pt x="914964" y="0"/>
                  </a:lnTo>
                  <a:lnTo>
                    <a:pt x="914964" y="170593"/>
                  </a:lnTo>
                  <a:lnTo>
                    <a:pt x="0" y="170593"/>
                  </a:lnTo>
                  <a:close/>
                </a:path>
              </a:pathLst>
            </a:custGeom>
            <a:solidFill>
              <a:srgbClr val="1A1A1A"/>
            </a:solidFill>
          </p:spPr>
        </p:sp>
        <p:sp>
          <p:nvSpPr>
            <p:cNvPr id="27" name="TextBox 27"/>
            <p:cNvSpPr txBox="1"/>
            <p:nvPr/>
          </p:nvSpPr>
          <p:spPr>
            <a:xfrm>
              <a:off x="0" y="-57150"/>
              <a:ext cx="914964" cy="227743"/>
            </a:xfrm>
            <a:prstGeom prst="rect">
              <a:avLst/>
            </a:prstGeom>
          </p:spPr>
          <p:txBody>
            <a:bodyPr lIns="50800" tIns="50800" rIns="50800" bIns="50800" rtlCol="0" anchor="ctr"/>
            <a:lstStyle/>
            <a:p>
              <a:pPr marL="0" lvl="0" indent="0" algn="ctr">
                <a:lnSpc>
                  <a:spcPts val="4114"/>
                </a:lnSpc>
                <a:spcBef>
                  <a:spcPct val="0"/>
                </a:spcBef>
              </a:pPr>
              <a:r>
                <a:rPr lang="en-US" sz="2981" spc="29" dirty="0">
                  <a:solidFill>
                    <a:srgbClr val="FFFFFF"/>
                  </a:solidFill>
                  <a:latin typeface="DM Sans Bold"/>
                  <a:ea typeface="DM Sans Bold"/>
                </a:rPr>
                <a:t>Objective n° 4</a:t>
              </a:r>
            </a:p>
          </p:txBody>
        </p:sp>
      </p:grpSp>
      <p:sp>
        <p:nvSpPr>
          <p:cNvPr id="28" name="TextBox 28"/>
          <p:cNvSpPr txBox="1"/>
          <p:nvPr/>
        </p:nvSpPr>
        <p:spPr>
          <a:xfrm>
            <a:off x="12725690" y="3842563"/>
            <a:ext cx="3419320" cy="2575129"/>
          </a:xfrm>
          <a:prstGeom prst="rect">
            <a:avLst/>
          </a:prstGeom>
        </p:spPr>
        <p:txBody>
          <a:bodyPr wrap="square" lIns="0" tIns="0" rIns="0" bIns="0" rtlCol="0" anchor="t">
            <a:spAutoFit/>
          </a:bodyPr>
          <a:lstStyle/>
          <a:p>
            <a:pPr algn="ctr">
              <a:lnSpc>
                <a:spcPts val="2859"/>
              </a:lnSpc>
              <a:spcBef>
                <a:spcPct val="0"/>
              </a:spcBef>
            </a:pPr>
            <a:r>
              <a:rPr lang="en-US" sz="2199" dirty="0" err="1">
                <a:solidFill>
                  <a:srgbClr val="000000"/>
                </a:solidFill>
                <a:latin typeface="Open Sauce"/>
              </a:rPr>
              <a:t>Renforcer</a:t>
            </a:r>
            <a:r>
              <a:rPr lang="en-US" sz="2199" dirty="0">
                <a:solidFill>
                  <a:srgbClr val="000000"/>
                </a:solidFill>
                <a:latin typeface="Open Sauce"/>
              </a:rPr>
              <a:t> la satisfaction client </a:t>
            </a:r>
            <a:r>
              <a:rPr lang="en-US" sz="2199" dirty="0" err="1">
                <a:solidFill>
                  <a:srgbClr val="000000"/>
                </a:solidFill>
                <a:latin typeface="Open Sauce"/>
              </a:rPr>
              <a:t>en</a:t>
            </a:r>
            <a:r>
              <a:rPr lang="en-US" sz="2199" dirty="0">
                <a:solidFill>
                  <a:srgbClr val="000000"/>
                </a:solidFill>
                <a:latin typeface="Open Sauce"/>
              </a:rPr>
              <a:t> </a:t>
            </a:r>
            <a:r>
              <a:rPr lang="en-US" sz="2199" dirty="0" err="1">
                <a:solidFill>
                  <a:srgbClr val="000000"/>
                </a:solidFill>
                <a:latin typeface="Open Sauce"/>
              </a:rPr>
              <a:t>offrant</a:t>
            </a:r>
            <a:r>
              <a:rPr lang="en-US" sz="2199" dirty="0">
                <a:solidFill>
                  <a:srgbClr val="000000"/>
                </a:solidFill>
                <a:latin typeface="Open Sauce"/>
              </a:rPr>
              <a:t> un service plus </a:t>
            </a:r>
            <a:r>
              <a:rPr lang="en-US" sz="2199" dirty="0" err="1">
                <a:solidFill>
                  <a:srgbClr val="000000"/>
                </a:solidFill>
                <a:latin typeface="Open Sauce"/>
              </a:rPr>
              <a:t>rapide</a:t>
            </a:r>
            <a:r>
              <a:rPr lang="en-US" sz="2199" dirty="0">
                <a:solidFill>
                  <a:srgbClr val="000000"/>
                </a:solidFill>
                <a:latin typeface="Open Sauce"/>
              </a:rPr>
              <a:t>, plus précis et plus </a:t>
            </a:r>
            <a:r>
              <a:rPr lang="en-US" sz="2199" dirty="0" err="1">
                <a:solidFill>
                  <a:srgbClr val="000000"/>
                </a:solidFill>
                <a:latin typeface="Open Sauce"/>
              </a:rPr>
              <a:t>personnalisé</a:t>
            </a:r>
            <a:r>
              <a:rPr lang="en-US" sz="2199" dirty="0">
                <a:solidFill>
                  <a:srgbClr val="000000"/>
                </a:solidFill>
                <a:latin typeface="Open Sauce"/>
              </a:rPr>
              <a:t> grâce à </a:t>
            </a:r>
            <a:r>
              <a:rPr lang="en-US" sz="2199" dirty="0" err="1">
                <a:solidFill>
                  <a:srgbClr val="000000"/>
                </a:solidFill>
                <a:latin typeface="Open Sauce"/>
              </a:rPr>
              <a:t>une</a:t>
            </a:r>
            <a:r>
              <a:rPr lang="en-US" sz="2199" dirty="0">
                <a:solidFill>
                  <a:srgbClr val="000000"/>
                </a:solidFill>
                <a:latin typeface="Open Sauce"/>
              </a:rPr>
              <a:t> gestion </a:t>
            </a:r>
            <a:r>
              <a:rPr lang="en-US" sz="2199" dirty="0" err="1">
                <a:solidFill>
                  <a:srgbClr val="000000"/>
                </a:solidFill>
                <a:latin typeface="Open Sauce"/>
              </a:rPr>
              <a:t>centralisée</a:t>
            </a:r>
            <a:r>
              <a:rPr lang="en-US" sz="2199" dirty="0">
                <a:solidFill>
                  <a:srgbClr val="000000"/>
                </a:solidFill>
                <a:latin typeface="Open Sauce"/>
              </a:rPr>
              <a:t> des </a:t>
            </a:r>
            <a:r>
              <a:rPr lang="en-US" sz="2199" dirty="0" err="1">
                <a:solidFill>
                  <a:srgbClr val="000000"/>
                </a:solidFill>
                <a:latin typeface="Open Sauce"/>
              </a:rPr>
              <a:t>informations</a:t>
            </a:r>
            <a:r>
              <a:rPr lang="en-US" sz="2199" dirty="0">
                <a:solidFill>
                  <a:srgbClr val="000000"/>
                </a:solidFill>
                <a:latin typeface="Open Sauce"/>
              </a:rPr>
              <a:t> clients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80">
                                          <p:stCondLst>
                                            <p:cond delay="0"/>
                                          </p:stCondLst>
                                        </p:cTn>
                                        <p:tgtEl>
                                          <p:spTgt spid="14"/>
                                        </p:tgtEl>
                                      </p:cBhvr>
                                    </p:animEffect>
                                    <p:anim calcmode="lin" valueType="num">
                                      <p:cBhvr>
                                        <p:cTn id="8" dur="1822"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4"/>
                                        </p:tgtEl>
                                        <p:attrNameLst>
                                          <p:attrName>ppt_y</p:attrName>
                                        </p:attrNameLst>
                                      </p:cBhvr>
                                      <p:tavLst>
                                        <p:tav tm="0" fmla="#ppt_y-sin(pi*$)/81">
                                          <p:val>
                                            <p:fltVal val="0"/>
                                          </p:val>
                                        </p:tav>
                                        <p:tav tm="100000">
                                          <p:val>
                                            <p:fltVal val="1"/>
                                          </p:val>
                                        </p:tav>
                                      </p:tavLst>
                                    </p:anim>
                                    <p:animScale>
                                      <p:cBhvr>
                                        <p:cTn id="13" dur="26">
                                          <p:stCondLst>
                                            <p:cond delay="650"/>
                                          </p:stCondLst>
                                        </p:cTn>
                                        <p:tgtEl>
                                          <p:spTgt spid="14"/>
                                        </p:tgtEl>
                                      </p:cBhvr>
                                      <p:to x="100000" y="60000"/>
                                    </p:animScale>
                                    <p:animScale>
                                      <p:cBhvr>
                                        <p:cTn id="14" dur="166" decel="50000">
                                          <p:stCondLst>
                                            <p:cond delay="676"/>
                                          </p:stCondLst>
                                        </p:cTn>
                                        <p:tgtEl>
                                          <p:spTgt spid="14"/>
                                        </p:tgtEl>
                                      </p:cBhvr>
                                      <p:to x="100000" y="100000"/>
                                    </p:animScale>
                                    <p:animScale>
                                      <p:cBhvr>
                                        <p:cTn id="15" dur="26">
                                          <p:stCondLst>
                                            <p:cond delay="1312"/>
                                          </p:stCondLst>
                                        </p:cTn>
                                        <p:tgtEl>
                                          <p:spTgt spid="14"/>
                                        </p:tgtEl>
                                      </p:cBhvr>
                                      <p:to x="100000" y="80000"/>
                                    </p:animScale>
                                    <p:animScale>
                                      <p:cBhvr>
                                        <p:cTn id="16" dur="166" decel="50000">
                                          <p:stCondLst>
                                            <p:cond delay="1338"/>
                                          </p:stCondLst>
                                        </p:cTn>
                                        <p:tgtEl>
                                          <p:spTgt spid="14"/>
                                        </p:tgtEl>
                                      </p:cBhvr>
                                      <p:to x="100000" y="100000"/>
                                    </p:animScale>
                                    <p:animScale>
                                      <p:cBhvr>
                                        <p:cTn id="17" dur="26">
                                          <p:stCondLst>
                                            <p:cond delay="1642"/>
                                          </p:stCondLst>
                                        </p:cTn>
                                        <p:tgtEl>
                                          <p:spTgt spid="14"/>
                                        </p:tgtEl>
                                      </p:cBhvr>
                                      <p:to x="100000" y="90000"/>
                                    </p:animScale>
                                    <p:animScale>
                                      <p:cBhvr>
                                        <p:cTn id="18" dur="166" decel="50000">
                                          <p:stCondLst>
                                            <p:cond delay="1668"/>
                                          </p:stCondLst>
                                        </p:cTn>
                                        <p:tgtEl>
                                          <p:spTgt spid="14"/>
                                        </p:tgtEl>
                                      </p:cBhvr>
                                      <p:to x="100000" y="100000"/>
                                    </p:animScale>
                                    <p:animScale>
                                      <p:cBhvr>
                                        <p:cTn id="19" dur="26">
                                          <p:stCondLst>
                                            <p:cond delay="1808"/>
                                          </p:stCondLst>
                                        </p:cTn>
                                        <p:tgtEl>
                                          <p:spTgt spid="14"/>
                                        </p:tgtEl>
                                      </p:cBhvr>
                                      <p:to x="100000" y="95000"/>
                                    </p:animScale>
                                    <p:animScale>
                                      <p:cBhvr>
                                        <p:cTn id="20" dur="166" decel="50000">
                                          <p:stCondLst>
                                            <p:cond delay="1834"/>
                                          </p:stCondLst>
                                        </p:cTn>
                                        <p:tgtEl>
                                          <p:spTgt spid="14"/>
                                        </p:tgtEl>
                                      </p:cBhvr>
                                      <p:to x="100000" y="100000"/>
                                    </p:animScale>
                                  </p:childTnLst>
                                </p:cTn>
                              </p:par>
                              <p:par>
                                <p:cTn id="21" presetID="26"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down)">
                                      <p:cBhvr>
                                        <p:cTn id="23" dur="580">
                                          <p:stCondLst>
                                            <p:cond delay="0"/>
                                          </p:stCondLst>
                                        </p:cTn>
                                        <p:tgtEl>
                                          <p:spTgt spid="10"/>
                                        </p:tgtEl>
                                      </p:cBhvr>
                                    </p:animEffect>
                                    <p:anim calcmode="lin" valueType="num">
                                      <p:cBhvr>
                                        <p:cTn id="24"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29" dur="26">
                                          <p:stCondLst>
                                            <p:cond delay="650"/>
                                          </p:stCondLst>
                                        </p:cTn>
                                        <p:tgtEl>
                                          <p:spTgt spid="10"/>
                                        </p:tgtEl>
                                      </p:cBhvr>
                                      <p:to x="100000" y="60000"/>
                                    </p:animScale>
                                    <p:animScale>
                                      <p:cBhvr>
                                        <p:cTn id="30" dur="166" decel="50000">
                                          <p:stCondLst>
                                            <p:cond delay="676"/>
                                          </p:stCondLst>
                                        </p:cTn>
                                        <p:tgtEl>
                                          <p:spTgt spid="10"/>
                                        </p:tgtEl>
                                      </p:cBhvr>
                                      <p:to x="100000" y="100000"/>
                                    </p:animScale>
                                    <p:animScale>
                                      <p:cBhvr>
                                        <p:cTn id="31" dur="26">
                                          <p:stCondLst>
                                            <p:cond delay="1312"/>
                                          </p:stCondLst>
                                        </p:cTn>
                                        <p:tgtEl>
                                          <p:spTgt spid="10"/>
                                        </p:tgtEl>
                                      </p:cBhvr>
                                      <p:to x="100000" y="80000"/>
                                    </p:animScale>
                                    <p:animScale>
                                      <p:cBhvr>
                                        <p:cTn id="32" dur="166" decel="50000">
                                          <p:stCondLst>
                                            <p:cond delay="1338"/>
                                          </p:stCondLst>
                                        </p:cTn>
                                        <p:tgtEl>
                                          <p:spTgt spid="10"/>
                                        </p:tgtEl>
                                      </p:cBhvr>
                                      <p:to x="100000" y="100000"/>
                                    </p:animScale>
                                    <p:animScale>
                                      <p:cBhvr>
                                        <p:cTn id="33" dur="26">
                                          <p:stCondLst>
                                            <p:cond delay="1642"/>
                                          </p:stCondLst>
                                        </p:cTn>
                                        <p:tgtEl>
                                          <p:spTgt spid="10"/>
                                        </p:tgtEl>
                                      </p:cBhvr>
                                      <p:to x="100000" y="90000"/>
                                    </p:animScale>
                                    <p:animScale>
                                      <p:cBhvr>
                                        <p:cTn id="34" dur="166" decel="50000">
                                          <p:stCondLst>
                                            <p:cond delay="1668"/>
                                          </p:stCondLst>
                                        </p:cTn>
                                        <p:tgtEl>
                                          <p:spTgt spid="10"/>
                                        </p:tgtEl>
                                      </p:cBhvr>
                                      <p:to x="100000" y="100000"/>
                                    </p:animScale>
                                    <p:animScale>
                                      <p:cBhvr>
                                        <p:cTn id="35" dur="26">
                                          <p:stCondLst>
                                            <p:cond delay="1808"/>
                                          </p:stCondLst>
                                        </p:cTn>
                                        <p:tgtEl>
                                          <p:spTgt spid="10"/>
                                        </p:tgtEl>
                                      </p:cBhvr>
                                      <p:to x="100000" y="95000"/>
                                    </p:animScale>
                                    <p:animScale>
                                      <p:cBhvr>
                                        <p:cTn id="36" dur="166" decel="50000">
                                          <p:stCondLst>
                                            <p:cond delay="1834"/>
                                          </p:stCondLst>
                                        </p:cTn>
                                        <p:tgtEl>
                                          <p:spTgt spid="10"/>
                                        </p:tgtEl>
                                      </p:cBhvr>
                                      <p:to x="100000" y="100000"/>
                                    </p:animScale>
                                  </p:childTnLst>
                                </p:cTn>
                              </p:par>
                            </p:childTnLst>
                          </p:cTn>
                        </p:par>
                      </p:childTnLst>
                    </p:cTn>
                  </p:par>
                  <p:par>
                    <p:cTn id="37" fill="hold">
                      <p:stCondLst>
                        <p:cond delay="indefinite"/>
                      </p:stCondLst>
                      <p:childTnLst>
                        <p:par>
                          <p:cTn id="38" fill="hold">
                            <p:stCondLst>
                              <p:cond delay="0"/>
                            </p:stCondLst>
                            <p:childTnLst>
                              <p:par>
                                <p:cTn id="39" presetID="26" presetClass="entr" presetSubtype="0" fill="hold" grpId="0" nodeType="click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wipe(down)">
                                      <p:cBhvr>
                                        <p:cTn id="41" dur="580">
                                          <p:stCondLst>
                                            <p:cond delay="0"/>
                                          </p:stCondLst>
                                        </p:cTn>
                                        <p:tgtEl>
                                          <p:spTgt spid="22"/>
                                        </p:tgtEl>
                                      </p:cBhvr>
                                    </p:animEffect>
                                    <p:anim calcmode="lin" valueType="num">
                                      <p:cBhvr>
                                        <p:cTn id="42" dur="1822" tmFilter="0,0; 0.14,0.36; 0.43,0.73; 0.71,0.91; 1.0,1.0">
                                          <p:stCondLst>
                                            <p:cond delay="0"/>
                                          </p:stCondLst>
                                        </p:cTn>
                                        <p:tgtEl>
                                          <p:spTgt spid="22"/>
                                        </p:tgtEl>
                                        <p:attrNameLst>
                                          <p:attrName>ppt_x</p:attrName>
                                        </p:attrNameLst>
                                      </p:cBhvr>
                                      <p:tavLst>
                                        <p:tav tm="0">
                                          <p:val>
                                            <p:strVal val="#ppt_x-0.25"/>
                                          </p:val>
                                        </p:tav>
                                        <p:tav tm="100000">
                                          <p:val>
                                            <p:strVal val="#ppt_x"/>
                                          </p:val>
                                        </p:tav>
                                      </p:tavLst>
                                    </p:anim>
                                    <p:anim calcmode="lin" valueType="num">
                                      <p:cBhvr>
                                        <p:cTn id="43" dur="664" tmFilter="0.0,0.0; 0.25,0.07; 0.50,0.2; 0.75,0.467; 1.0,1.0">
                                          <p:stCondLst>
                                            <p:cond delay="0"/>
                                          </p:stCondLst>
                                        </p:cTn>
                                        <p:tgtEl>
                                          <p:spTgt spid="22"/>
                                        </p:tgtEl>
                                        <p:attrNameLst>
                                          <p:attrName>ppt_y</p:attrName>
                                        </p:attrNameLst>
                                      </p:cBhvr>
                                      <p:tavLst>
                                        <p:tav tm="0" fmla="#ppt_y-sin(pi*$)/3">
                                          <p:val>
                                            <p:fltVal val="0.5"/>
                                          </p:val>
                                        </p:tav>
                                        <p:tav tm="100000">
                                          <p:val>
                                            <p:fltVal val="1"/>
                                          </p:val>
                                        </p:tav>
                                      </p:tavLst>
                                    </p:anim>
                                    <p:anim calcmode="lin" valueType="num">
                                      <p:cBhvr>
                                        <p:cTn id="44" dur="664" tmFilter="0, 0; 0.125,0.2665; 0.25,0.4; 0.375,0.465; 0.5,0.5;  0.625,0.535; 0.75,0.6; 0.875,0.7335; 1,1">
                                          <p:stCondLst>
                                            <p:cond delay="664"/>
                                          </p:stCondLst>
                                        </p:cTn>
                                        <p:tgtEl>
                                          <p:spTgt spid="22"/>
                                        </p:tgtEl>
                                        <p:attrNameLst>
                                          <p:attrName>ppt_y</p:attrName>
                                        </p:attrNameLst>
                                      </p:cBhvr>
                                      <p:tavLst>
                                        <p:tav tm="0" fmla="#ppt_y-sin(pi*$)/9">
                                          <p:val>
                                            <p:fltVal val="0"/>
                                          </p:val>
                                        </p:tav>
                                        <p:tav tm="100000">
                                          <p:val>
                                            <p:fltVal val="1"/>
                                          </p:val>
                                        </p:tav>
                                      </p:tavLst>
                                    </p:anim>
                                    <p:anim calcmode="lin" valueType="num">
                                      <p:cBhvr>
                                        <p:cTn id="45" dur="332" tmFilter="0, 0; 0.125,0.2665; 0.25,0.4; 0.375,0.465; 0.5,0.5;  0.625,0.535; 0.75,0.6; 0.875,0.7335; 1,1">
                                          <p:stCondLst>
                                            <p:cond delay="1324"/>
                                          </p:stCondLst>
                                        </p:cTn>
                                        <p:tgtEl>
                                          <p:spTgt spid="22"/>
                                        </p:tgtEl>
                                        <p:attrNameLst>
                                          <p:attrName>ppt_y</p:attrName>
                                        </p:attrNameLst>
                                      </p:cBhvr>
                                      <p:tavLst>
                                        <p:tav tm="0" fmla="#ppt_y-sin(pi*$)/27">
                                          <p:val>
                                            <p:fltVal val="0"/>
                                          </p:val>
                                        </p:tav>
                                        <p:tav tm="100000">
                                          <p:val>
                                            <p:fltVal val="1"/>
                                          </p:val>
                                        </p:tav>
                                      </p:tavLst>
                                    </p:anim>
                                    <p:anim calcmode="lin" valueType="num">
                                      <p:cBhvr>
                                        <p:cTn id="46" dur="164" tmFilter="0, 0; 0.125,0.2665; 0.25,0.4; 0.375,0.465; 0.5,0.5;  0.625,0.535; 0.75,0.6; 0.875,0.7335; 1,1">
                                          <p:stCondLst>
                                            <p:cond delay="1656"/>
                                          </p:stCondLst>
                                        </p:cTn>
                                        <p:tgtEl>
                                          <p:spTgt spid="22"/>
                                        </p:tgtEl>
                                        <p:attrNameLst>
                                          <p:attrName>ppt_y</p:attrName>
                                        </p:attrNameLst>
                                      </p:cBhvr>
                                      <p:tavLst>
                                        <p:tav tm="0" fmla="#ppt_y-sin(pi*$)/81">
                                          <p:val>
                                            <p:fltVal val="0"/>
                                          </p:val>
                                        </p:tav>
                                        <p:tav tm="100000">
                                          <p:val>
                                            <p:fltVal val="1"/>
                                          </p:val>
                                        </p:tav>
                                      </p:tavLst>
                                    </p:anim>
                                    <p:animScale>
                                      <p:cBhvr>
                                        <p:cTn id="47" dur="26">
                                          <p:stCondLst>
                                            <p:cond delay="650"/>
                                          </p:stCondLst>
                                        </p:cTn>
                                        <p:tgtEl>
                                          <p:spTgt spid="22"/>
                                        </p:tgtEl>
                                      </p:cBhvr>
                                      <p:to x="100000" y="60000"/>
                                    </p:animScale>
                                    <p:animScale>
                                      <p:cBhvr>
                                        <p:cTn id="48" dur="166" decel="50000">
                                          <p:stCondLst>
                                            <p:cond delay="676"/>
                                          </p:stCondLst>
                                        </p:cTn>
                                        <p:tgtEl>
                                          <p:spTgt spid="22"/>
                                        </p:tgtEl>
                                      </p:cBhvr>
                                      <p:to x="100000" y="100000"/>
                                    </p:animScale>
                                    <p:animScale>
                                      <p:cBhvr>
                                        <p:cTn id="49" dur="26">
                                          <p:stCondLst>
                                            <p:cond delay="1312"/>
                                          </p:stCondLst>
                                        </p:cTn>
                                        <p:tgtEl>
                                          <p:spTgt spid="22"/>
                                        </p:tgtEl>
                                      </p:cBhvr>
                                      <p:to x="100000" y="80000"/>
                                    </p:animScale>
                                    <p:animScale>
                                      <p:cBhvr>
                                        <p:cTn id="50" dur="166" decel="50000">
                                          <p:stCondLst>
                                            <p:cond delay="1338"/>
                                          </p:stCondLst>
                                        </p:cTn>
                                        <p:tgtEl>
                                          <p:spTgt spid="22"/>
                                        </p:tgtEl>
                                      </p:cBhvr>
                                      <p:to x="100000" y="100000"/>
                                    </p:animScale>
                                    <p:animScale>
                                      <p:cBhvr>
                                        <p:cTn id="51" dur="26">
                                          <p:stCondLst>
                                            <p:cond delay="1642"/>
                                          </p:stCondLst>
                                        </p:cTn>
                                        <p:tgtEl>
                                          <p:spTgt spid="22"/>
                                        </p:tgtEl>
                                      </p:cBhvr>
                                      <p:to x="100000" y="90000"/>
                                    </p:animScale>
                                    <p:animScale>
                                      <p:cBhvr>
                                        <p:cTn id="52" dur="166" decel="50000">
                                          <p:stCondLst>
                                            <p:cond delay="1668"/>
                                          </p:stCondLst>
                                        </p:cTn>
                                        <p:tgtEl>
                                          <p:spTgt spid="22"/>
                                        </p:tgtEl>
                                      </p:cBhvr>
                                      <p:to x="100000" y="100000"/>
                                    </p:animScale>
                                    <p:animScale>
                                      <p:cBhvr>
                                        <p:cTn id="53" dur="26">
                                          <p:stCondLst>
                                            <p:cond delay="1808"/>
                                          </p:stCondLst>
                                        </p:cTn>
                                        <p:tgtEl>
                                          <p:spTgt spid="22"/>
                                        </p:tgtEl>
                                      </p:cBhvr>
                                      <p:to x="100000" y="95000"/>
                                    </p:animScale>
                                    <p:animScale>
                                      <p:cBhvr>
                                        <p:cTn id="54" dur="166" decel="50000">
                                          <p:stCondLst>
                                            <p:cond delay="1834"/>
                                          </p:stCondLst>
                                        </p:cTn>
                                        <p:tgtEl>
                                          <p:spTgt spid="22"/>
                                        </p:tgtEl>
                                      </p:cBhvr>
                                      <p:to x="100000" y="100000"/>
                                    </p:animScale>
                                  </p:childTnLst>
                                </p:cTn>
                              </p:par>
                              <p:par>
                                <p:cTn id="55" presetID="26" presetClass="entr" presetSubtype="0" fill="hold" nodeType="with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580">
                                          <p:stCondLst>
                                            <p:cond delay="0"/>
                                          </p:stCondLst>
                                        </p:cTn>
                                        <p:tgtEl>
                                          <p:spTgt spid="19"/>
                                        </p:tgtEl>
                                      </p:cBhvr>
                                    </p:animEffect>
                                    <p:anim calcmode="lin" valueType="num">
                                      <p:cBhvr>
                                        <p:cTn id="58" dur="1822" tmFilter="0,0; 0.14,0.36; 0.43,0.73; 0.71,0.91; 1.0,1.0">
                                          <p:stCondLst>
                                            <p:cond delay="0"/>
                                          </p:stCondLst>
                                        </p:cTn>
                                        <p:tgtEl>
                                          <p:spTgt spid="19"/>
                                        </p:tgtEl>
                                        <p:attrNameLst>
                                          <p:attrName>ppt_x</p:attrName>
                                        </p:attrNameLst>
                                      </p:cBhvr>
                                      <p:tavLst>
                                        <p:tav tm="0">
                                          <p:val>
                                            <p:strVal val="#ppt_x-0.25"/>
                                          </p:val>
                                        </p:tav>
                                        <p:tav tm="100000">
                                          <p:val>
                                            <p:strVal val="#ppt_x"/>
                                          </p:val>
                                        </p:tav>
                                      </p:tavLst>
                                    </p:anim>
                                    <p:anim calcmode="lin" valueType="num">
                                      <p:cBhvr>
                                        <p:cTn id="59" dur="664" tmFilter="0.0,0.0; 0.25,0.07; 0.50,0.2; 0.75,0.467; 1.0,1.0">
                                          <p:stCondLst>
                                            <p:cond delay="0"/>
                                          </p:stCondLst>
                                        </p:cTn>
                                        <p:tgtEl>
                                          <p:spTgt spid="19"/>
                                        </p:tgtEl>
                                        <p:attrNameLst>
                                          <p:attrName>ppt_y</p:attrName>
                                        </p:attrNameLst>
                                      </p:cBhvr>
                                      <p:tavLst>
                                        <p:tav tm="0" fmla="#ppt_y-sin(pi*$)/3">
                                          <p:val>
                                            <p:fltVal val="0.5"/>
                                          </p:val>
                                        </p:tav>
                                        <p:tav tm="100000">
                                          <p:val>
                                            <p:fltVal val="1"/>
                                          </p:val>
                                        </p:tav>
                                      </p:tavLst>
                                    </p:anim>
                                    <p:anim calcmode="lin" valueType="num">
                                      <p:cBhvr>
                                        <p:cTn id="60" dur="664" tmFilter="0, 0; 0.125,0.2665; 0.25,0.4; 0.375,0.465; 0.5,0.5;  0.625,0.535; 0.75,0.6; 0.875,0.7335; 1,1">
                                          <p:stCondLst>
                                            <p:cond delay="664"/>
                                          </p:stCondLst>
                                        </p:cTn>
                                        <p:tgtEl>
                                          <p:spTgt spid="19"/>
                                        </p:tgtEl>
                                        <p:attrNameLst>
                                          <p:attrName>ppt_y</p:attrName>
                                        </p:attrNameLst>
                                      </p:cBhvr>
                                      <p:tavLst>
                                        <p:tav tm="0" fmla="#ppt_y-sin(pi*$)/9">
                                          <p:val>
                                            <p:fltVal val="0"/>
                                          </p:val>
                                        </p:tav>
                                        <p:tav tm="100000">
                                          <p:val>
                                            <p:fltVal val="1"/>
                                          </p:val>
                                        </p:tav>
                                      </p:tavLst>
                                    </p:anim>
                                    <p:anim calcmode="lin" valueType="num">
                                      <p:cBhvr>
                                        <p:cTn id="61" dur="332" tmFilter="0, 0; 0.125,0.2665; 0.25,0.4; 0.375,0.465; 0.5,0.5;  0.625,0.535; 0.75,0.6; 0.875,0.7335; 1,1">
                                          <p:stCondLst>
                                            <p:cond delay="1324"/>
                                          </p:stCondLst>
                                        </p:cTn>
                                        <p:tgtEl>
                                          <p:spTgt spid="19"/>
                                        </p:tgtEl>
                                        <p:attrNameLst>
                                          <p:attrName>ppt_y</p:attrName>
                                        </p:attrNameLst>
                                      </p:cBhvr>
                                      <p:tavLst>
                                        <p:tav tm="0" fmla="#ppt_y-sin(pi*$)/27">
                                          <p:val>
                                            <p:fltVal val="0"/>
                                          </p:val>
                                        </p:tav>
                                        <p:tav tm="100000">
                                          <p:val>
                                            <p:fltVal val="1"/>
                                          </p:val>
                                        </p:tav>
                                      </p:tavLst>
                                    </p:anim>
                                    <p:anim calcmode="lin" valueType="num">
                                      <p:cBhvr>
                                        <p:cTn id="62" dur="164" tmFilter="0, 0; 0.125,0.2665; 0.25,0.4; 0.375,0.465; 0.5,0.5;  0.625,0.535; 0.75,0.6; 0.875,0.7335; 1,1">
                                          <p:stCondLst>
                                            <p:cond delay="1656"/>
                                          </p:stCondLst>
                                        </p:cTn>
                                        <p:tgtEl>
                                          <p:spTgt spid="19"/>
                                        </p:tgtEl>
                                        <p:attrNameLst>
                                          <p:attrName>ppt_y</p:attrName>
                                        </p:attrNameLst>
                                      </p:cBhvr>
                                      <p:tavLst>
                                        <p:tav tm="0" fmla="#ppt_y-sin(pi*$)/81">
                                          <p:val>
                                            <p:fltVal val="0"/>
                                          </p:val>
                                        </p:tav>
                                        <p:tav tm="100000">
                                          <p:val>
                                            <p:fltVal val="1"/>
                                          </p:val>
                                        </p:tav>
                                      </p:tavLst>
                                    </p:anim>
                                    <p:animScale>
                                      <p:cBhvr>
                                        <p:cTn id="63" dur="26">
                                          <p:stCondLst>
                                            <p:cond delay="650"/>
                                          </p:stCondLst>
                                        </p:cTn>
                                        <p:tgtEl>
                                          <p:spTgt spid="19"/>
                                        </p:tgtEl>
                                      </p:cBhvr>
                                      <p:to x="100000" y="60000"/>
                                    </p:animScale>
                                    <p:animScale>
                                      <p:cBhvr>
                                        <p:cTn id="64" dur="166" decel="50000">
                                          <p:stCondLst>
                                            <p:cond delay="676"/>
                                          </p:stCondLst>
                                        </p:cTn>
                                        <p:tgtEl>
                                          <p:spTgt spid="19"/>
                                        </p:tgtEl>
                                      </p:cBhvr>
                                      <p:to x="100000" y="100000"/>
                                    </p:animScale>
                                    <p:animScale>
                                      <p:cBhvr>
                                        <p:cTn id="65" dur="26">
                                          <p:stCondLst>
                                            <p:cond delay="1312"/>
                                          </p:stCondLst>
                                        </p:cTn>
                                        <p:tgtEl>
                                          <p:spTgt spid="19"/>
                                        </p:tgtEl>
                                      </p:cBhvr>
                                      <p:to x="100000" y="80000"/>
                                    </p:animScale>
                                    <p:animScale>
                                      <p:cBhvr>
                                        <p:cTn id="66" dur="166" decel="50000">
                                          <p:stCondLst>
                                            <p:cond delay="1338"/>
                                          </p:stCondLst>
                                        </p:cTn>
                                        <p:tgtEl>
                                          <p:spTgt spid="19"/>
                                        </p:tgtEl>
                                      </p:cBhvr>
                                      <p:to x="100000" y="100000"/>
                                    </p:animScale>
                                    <p:animScale>
                                      <p:cBhvr>
                                        <p:cTn id="67" dur="26">
                                          <p:stCondLst>
                                            <p:cond delay="1642"/>
                                          </p:stCondLst>
                                        </p:cTn>
                                        <p:tgtEl>
                                          <p:spTgt spid="19"/>
                                        </p:tgtEl>
                                      </p:cBhvr>
                                      <p:to x="100000" y="90000"/>
                                    </p:animScale>
                                    <p:animScale>
                                      <p:cBhvr>
                                        <p:cTn id="68" dur="166" decel="50000">
                                          <p:stCondLst>
                                            <p:cond delay="1668"/>
                                          </p:stCondLst>
                                        </p:cTn>
                                        <p:tgtEl>
                                          <p:spTgt spid="19"/>
                                        </p:tgtEl>
                                      </p:cBhvr>
                                      <p:to x="100000" y="100000"/>
                                    </p:animScale>
                                    <p:animScale>
                                      <p:cBhvr>
                                        <p:cTn id="69" dur="26">
                                          <p:stCondLst>
                                            <p:cond delay="1808"/>
                                          </p:stCondLst>
                                        </p:cTn>
                                        <p:tgtEl>
                                          <p:spTgt spid="19"/>
                                        </p:tgtEl>
                                      </p:cBhvr>
                                      <p:to x="100000" y="95000"/>
                                    </p:animScale>
                                    <p:animScale>
                                      <p:cBhvr>
                                        <p:cTn id="70" dur="166" decel="50000">
                                          <p:stCondLst>
                                            <p:cond delay="1834"/>
                                          </p:stCondLst>
                                        </p:cTn>
                                        <p:tgtEl>
                                          <p:spTgt spid="19"/>
                                        </p:tgtEl>
                                      </p:cBhvr>
                                      <p:to x="100000" y="100000"/>
                                    </p:animScale>
                                  </p:childTnLst>
                                </p:cTn>
                              </p:par>
                            </p:childTnLst>
                          </p:cTn>
                        </p:par>
                      </p:childTnLst>
                    </p:cTn>
                  </p:par>
                  <p:par>
                    <p:cTn id="71" fill="hold">
                      <p:stCondLst>
                        <p:cond delay="indefinite"/>
                      </p:stCondLst>
                      <p:childTnLst>
                        <p:par>
                          <p:cTn id="72" fill="hold">
                            <p:stCondLst>
                              <p:cond delay="0"/>
                            </p:stCondLst>
                            <p:childTnLst>
                              <p:par>
                                <p:cTn id="73" presetID="26" presetClass="entr" presetSubtype="0" fill="hold" grpId="0" nodeType="clickEffect">
                                  <p:stCondLst>
                                    <p:cond delay="0"/>
                                  </p:stCondLst>
                                  <p:childTnLst>
                                    <p:set>
                                      <p:cBhvr>
                                        <p:cTn id="74" dur="1" fill="hold">
                                          <p:stCondLst>
                                            <p:cond delay="0"/>
                                          </p:stCondLst>
                                        </p:cTn>
                                        <p:tgtEl>
                                          <p:spTgt spid="28"/>
                                        </p:tgtEl>
                                        <p:attrNameLst>
                                          <p:attrName>style.visibility</p:attrName>
                                        </p:attrNameLst>
                                      </p:cBhvr>
                                      <p:to>
                                        <p:strVal val="visible"/>
                                      </p:to>
                                    </p:set>
                                    <p:animEffect transition="in" filter="wipe(down)">
                                      <p:cBhvr>
                                        <p:cTn id="75" dur="580">
                                          <p:stCondLst>
                                            <p:cond delay="0"/>
                                          </p:stCondLst>
                                        </p:cTn>
                                        <p:tgtEl>
                                          <p:spTgt spid="28"/>
                                        </p:tgtEl>
                                      </p:cBhvr>
                                    </p:animEffect>
                                    <p:anim calcmode="lin" valueType="num">
                                      <p:cBhvr>
                                        <p:cTn id="76" dur="1822" tmFilter="0,0; 0.14,0.36; 0.43,0.73; 0.71,0.91; 1.0,1.0">
                                          <p:stCondLst>
                                            <p:cond delay="0"/>
                                          </p:stCondLst>
                                        </p:cTn>
                                        <p:tgtEl>
                                          <p:spTgt spid="28"/>
                                        </p:tgtEl>
                                        <p:attrNameLst>
                                          <p:attrName>ppt_x</p:attrName>
                                        </p:attrNameLst>
                                      </p:cBhvr>
                                      <p:tavLst>
                                        <p:tav tm="0">
                                          <p:val>
                                            <p:strVal val="#ppt_x-0.25"/>
                                          </p:val>
                                        </p:tav>
                                        <p:tav tm="100000">
                                          <p:val>
                                            <p:strVal val="#ppt_x"/>
                                          </p:val>
                                        </p:tav>
                                      </p:tavLst>
                                    </p:anim>
                                    <p:anim calcmode="lin" valueType="num">
                                      <p:cBhvr>
                                        <p:cTn id="77" dur="664" tmFilter="0.0,0.0; 0.25,0.07; 0.50,0.2; 0.75,0.467; 1.0,1.0">
                                          <p:stCondLst>
                                            <p:cond delay="0"/>
                                          </p:stCondLst>
                                        </p:cTn>
                                        <p:tgtEl>
                                          <p:spTgt spid="28"/>
                                        </p:tgtEl>
                                        <p:attrNameLst>
                                          <p:attrName>ppt_y</p:attrName>
                                        </p:attrNameLst>
                                      </p:cBhvr>
                                      <p:tavLst>
                                        <p:tav tm="0" fmla="#ppt_y-sin(pi*$)/3">
                                          <p:val>
                                            <p:fltVal val="0.5"/>
                                          </p:val>
                                        </p:tav>
                                        <p:tav tm="100000">
                                          <p:val>
                                            <p:fltVal val="1"/>
                                          </p:val>
                                        </p:tav>
                                      </p:tavLst>
                                    </p:anim>
                                    <p:anim calcmode="lin" valueType="num">
                                      <p:cBhvr>
                                        <p:cTn id="78" dur="664" tmFilter="0, 0; 0.125,0.2665; 0.25,0.4; 0.375,0.465; 0.5,0.5;  0.625,0.535; 0.75,0.6; 0.875,0.7335; 1,1">
                                          <p:stCondLst>
                                            <p:cond delay="664"/>
                                          </p:stCondLst>
                                        </p:cTn>
                                        <p:tgtEl>
                                          <p:spTgt spid="28"/>
                                        </p:tgtEl>
                                        <p:attrNameLst>
                                          <p:attrName>ppt_y</p:attrName>
                                        </p:attrNameLst>
                                      </p:cBhvr>
                                      <p:tavLst>
                                        <p:tav tm="0" fmla="#ppt_y-sin(pi*$)/9">
                                          <p:val>
                                            <p:fltVal val="0"/>
                                          </p:val>
                                        </p:tav>
                                        <p:tav tm="100000">
                                          <p:val>
                                            <p:fltVal val="1"/>
                                          </p:val>
                                        </p:tav>
                                      </p:tavLst>
                                    </p:anim>
                                    <p:anim calcmode="lin" valueType="num">
                                      <p:cBhvr>
                                        <p:cTn id="79" dur="332" tmFilter="0, 0; 0.125,0.2665; 0.25,0.4; 0.375,0.465; 0.5,0.5;  0.625,0.535; 0.75,0.6; 0.875,0.7335; 1,1">
                                          <p:stCondLst>
                                            <p:cond delay="1324"/>
                                          </p:stCondLst>
                                        </p:cTn>
                                        <p:tgtEl>
                                          <p:spTgt spid="28"/>
                                        </p:tgtEl>
                                        <p:attrNameLst>
                                          <p:attrName>ppt_y</p:attrName>
                                        </p:attrNameLst>
                                      </p:cBhvr>
                                      <p:tavLst>
                                        <p:tav tm="0" fmla="#ppt_y-sin(pi*$)/27">
                                          <p:val>
                                            <p:fltVal val="0"/>
                                          </p:val>
                                        </p:tav>
                                        <p:tav tm="100000">
                                          <p:val>
                                            <p:fltVal val="1"/>
                                          </p:val>
                                        </p:tav>
                                      </p:tavLst>
                                    </p:anim>
                                    <p:anim calcmode="lin" valueType="num">
                                      <p:cBhvr>
                                        <p:cTn id="80" dur="164" tmFilter="0, 0; 0.125,0.2665; 0.25,0.4; 0.375,0.465; 0.5,0.5;  0.625,0.535; 0.75,0.6; 0.875,0.7335; 1,1">
                                          <p:stCondLst>
                                            <p:cond delay="1656"/>
                                          </p:stCondLst>
                                        </p:cTn>
                                        <p:tgtEl>
                                          <p:spTgt spid="28"/>
                                        </p:tgtEl>
                                        <p:attrNameLst>
                                          <p:attrName>ppt_y</p:attrName>
                                        </p:attrNameLst>
                                      </p:cBhvr>
                                      <p:tavLst>
                                        <p:tav tm="0" fmla="#ppt_y-sin(pi*$)/81">
                                          <p:val>
                                            <p:fltVal val="0"/>
                                          </p:val>
                                        </p:tav>
                                        <p:tav tm="100000">
                                          <p:val>
                                            <p:fltVal val="1"/>
                                          </p:val>
                                        </p:tav>
                                      </p:tavLst>
                                    </p:anim>
                                    <p:animScale>
                                      <p:cBhvr>
                                        <p:cTn id="81" dur="26">
                                          <p:stCondLst>
                                            <p:cond delay="650"/>
                                          </p:stCondLst>
                                        </p:cTn>
                                        <p:tgtEl>
                                          <p:spTgt spid="28"/>
                                        </p:tgtEl>
                                      </p:cBhvr>
                                      <p:to x="100000" y="60000"/>
                                    </p:animScale>
                                    <p:animScale>
                                      <p:cBhvr>
                                        <p:cTn id="82" dur="166" decel="50000">
                                          <p:stCondLst>
                                            <p:cond delay="676"/>
                                          </p:stCondLst>
                                        </p:cTn>
                                        <p:tgtEl>
                                          <p:spTgt spid="28"/>
                                        </p:tgtEl>
                                      </p:cBhvr>
                                      <p:to x="100000" y="100000"/>
                                    </p:animScale>
                                    <p:animScale>
                                      <p:cBhvr>
                                        <p:cTn id="83" dur="26">
                                          <p:stCondLst>
                                            <p:cond delay="1312"/>
                                          </p:stCondLst>
                                        </p:cTn>
                                        <p:tgtEl>
                                          <p:spTgt spid="28"/>
                                        </p:tgtEl>
                                      </p:cBhvr>
                                      <p:to x="100000" y="80000"/>
                                    </p:animScale>
                                    <p:animScale>
                                      <p:cBhvr>
                                        <p:cTn id="84" dur="166" decel="50000">
                                          <p:stCondLst>
                                            <p:cond delay="1338"/>
                                          </p:stCondLst>
                                        </p:cTn>
                                        <p:tgtEl>
                                          <p:spTgt spid="28"/>
                                        </p:tgtEl>
                                      </p:cBhvr>
                                      <p:to x="100000" y="100000"/>
                                    </p:animScale>
                                    <p:animScale>
                                      <p:cBhvr>
                                        <p:cTn id="85" dur="26">
                                          <p:stCondLst>
                                            <p:cond delay="1642"/>
                                          </p:stCondLst>
                                        </p:cTn>
                                        <p:tgtEl>
                                          <p:spTgt spid="28"/>
                                        </p:tgtEl>
                                      </p:cBhvr>
                                      <p:to x="100000" y="90000"/>
                                    </p:animScale>
                                    <p:animScale>
                                      <p:cBhvr>
                                        <p:cTn id="86" dur="166" decel="50000">
                                          <p:stCondLst>
                                            <p:cond delay="1668"/>
                                          </p:stCondLst>
                                        </p:cTn>
                                        <p:tgtEl>
                                          <p:spTgt spid="28"/>
                                        </p:tgtEl>
                                      </p:cBhvr>
                                      <p:to x="100000" y="100000"/>
                                    </p:animScale>
                                    <p:animScale>
                                      <p:cBhvr>
                                        <p:cTn id="87" dur="26">
                                          <p:stCondLst>
                                            <p:cond delay="1808"/>
                                          </p:stCondLst>
                                        </p:cTn>
                                        <p:tgtEl>
                                          <p:spTgt spid="28"/>
                                        </p:tgtEl>
                                      </p:cBhvr>
                                      <p:to x="100000" y="95000"/>
                                    </p:animScale>
                                    <p:animScale>
                                      <p:cBhvr>
                                        <p:cTn id="88" dur="166" decel="50000">
                                          <p:stCondLst>
                                            <p:cond delay="1834"/>
                                          </p:stCondLst>
                                        </p:cTn>
                                        <p:tgtEl>
                                          <p:spTgt spid="28"/>
                                        </p:tgtEl>
                                      </p:cBhvr>
                                      <p:to x="100000" y="100000"/>
                                    </p:animScale>
                                  </p:childTnLst>
                                </p:cTn>
                              </p:par>
                              <p:par>
                                <p:cTn id="89" presetID="26" presetClass="entr" presetSubtype="0" fill="hold" nodeType="withEffect">
                                  <p:stCondLst>
                                    <p:cond delay="0"/>
                                  </p:stCondLst>
                                  <p:childTnLst>
                                    <p:set>
                                      <p:cBhvr>
                                        <p:cTn id="90" dur="1" fill="hold">
                                          <p:stCondLst>
                                            <p:cond delay="0"/>
                                          </p:stCondLst>
                                        </p:cTn>
                                        <p:tgtEl>
                                          <p:spTgt spid="2"/>
                                        </p:tgtEl>
                                        <p:attrNameLst>
                                          <p:attrName>style.visibility</p:attrName>
                                        </p:attrNameLst>
                                      </p:cBhvr>
                                      <p:to>
                                        <p:strVal val="visible"/>
                                      </p:to>
                                    </p:set>
                                    <p:animEffect transition="in" filter="wipe(down)">
                                      <p:cBhvr>
                                        <p:cTn id="91" dur="580">
                                          <p:stCondLst>
                                            <p:cond delay="0"/>
                                          </p:stCondLst>
                                        </p:cTn>
                                        <p:tgtEl>
                                          <p:spTgt spid="2"/>
                                        </p:tgtEl>
                                      </p:cBhvr>
                                    </p:animEffect>
                                    <p:anim calcmode="lin" valueType="num">
                                      <p:cBhvr>
                                        <p:cTn id="92"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3"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94"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95"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96"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97" dur="26">
                                          <p:stCondLst>
                                            <p:cond delay="650"/>
                                          </p:stCondLst>
                                        </p:cTn>
                                        <p:tgtEl>
                                          <p:spTgt spid="2"/>
                                        </p:tgtEl>
                                      </p:cBhvr>
                                      <p:to x="100000" y="60000"/>
                                    </p:animScale>
                                    <p:animScale>
                                      <p:cBhvr>
                                        <p:cTn id="98" dur="166" decel="50000">
                                          <p:stCondLst>
                                            <p:cond delay="676"/>
                                          </p:stCondLst>
                                        </p:cTn>
                                        <p:tgtEl>
                                          <p:spTgt spid="2"/>
                                        </p:tgtEl>
                                      </p:cBhvr>
                                      <p:to x="100000" y="100000"/>
                                    </p:animScale>
                                    <p:animScale>
                                      <p:cBhvr>
                                        <p:cTn id="99" dur="26">
                                          <p:stCondLst>
                                            <p:cond delay="1312"/>
                                          </p:stCondLst>
                                        </p:cTn>
                                        <p:tgtEl>
                                          <p:spTgt spid="2"/>
                                        </p:tgtEl>
                                      </p:cBhvr>
                                      <p:to x="100000" y="80000"/>
                                    </p:animScale>
                                    <p:animScale>
                                      <p:cBhvr>
                                        <p:cTn id="100" dur="166" decel="50000">
                                          <p:stCondLst>
                                            <p:cond delay="1338"/>
                                          </p:stCondLst>
                                        </p:cTn>
                                        <p:tgtEl>
                                          <p:spTgt spid="2"/>
                                        </p:tgtEl>
                                      </p:cBhvr>
                                      <p:to x="100000" y="100000"/>
                                    </p:animScale>
                                    <p:animScale>
                                      <p:cBhvr>
                                        <p:cTn id="101" dur="26">
                                          <p:stCondLst>
                                            <p:cond delay="1642"/>
                                          </p:stCondLst>
                                        </p:cTn>
                                        <p:tgtEl>
                                          <p:spTgt spid="2"/>
                                        </p:tgtEl>
                                      </p:cBhvr>
                                      <p:to x="100000" y="90000"/>
                                    </p:animScale>
                                    <p:animScale>
                                      <p:cBhvr>
                                        <p:cTn id="102" dur="166" decel="50000">
                                          <p:stCondLst>
                                            <p:cond delay="1668"/>
                                          </p:stCondLst>
                                        </p:cTn>
                                        <p:tgtEl>
                                          <p:spTgt spid="2"/>
                                        </p:tgtEl>
                                      </p:cBhvr>
                                      <p:to x="100000" y="100000"/>
                                    </p:animScale>
                                    <p:animScale>
                                      <p:cBhvr>
                                        <p:cTn id="103" dur="26">
                                          <p:stCondLst>
                                            <p:cond delay="1808"/>
                                          </p:stCondLst>
                                        </p:cTn>
                                        <p:tgtEl>
                                          <p:spTgt spid="2"/>
                                        </p:tgtEl>
                                      </p:cBhvr>
                                      <p:to x="100000" y="95000"/>
                                    </p:animScale>
                                    <p:animScale>
                                      <p:cBhvr>
                                        <p:cTn id="104" dur="166" decel="50000">
                                          <p:stCondLst>
                                            <p:cond delay="1834"/>
                                          </p:stCondLst>
                                        </p:cTn>
                                        <p:tgtEl>
                                          <p:spTgt spid="2"/>
                                        </p:tgtEl>
                                      </p:cBhvr>
                                      <p:to x="100000" y="100000"/>
                                    </p:animScale>
                                  </p:childTnLst>
                                </p:cTn>
                              </p:par>
                              <p:par>
                                <p:cTn id="105" presetID="26" presetClass="entr" presetSubtype="0" fill="hold" nodeType="withEffect">
                                  <p:stCondLst>
                                    <p:cond delay="0"/>
                                  </p:stCondLst>
                                  <p:childTnLst>
                                    <p:set>
                                      <p:cBhvr>
                                        <p:cTn id="106" dur="1" fill="hold">
                                          <p:stCondLst>
                                            <p:cond delay="0"/>
                                          </p:stCondLst>
                                        </p:cTn>
                                        <p:tgtEl>
                                          <p:spTgt spid="25"/>
                                        </p:tgtEl>
                                        <p:attrNameLst>
                                          <p:attrName>style.visibility</p:attrName>
                                        </p:attrNameLst>
                                      </p:cBhvr>
                                      <p:to>
                                        <p:strVal val="visible"/>
                                      </p:to>
                                    </p:set>
                                    <p:animEffect transition="in" filter="wipe(down)">
                                      <p:cBhvr>
                                        <p:cTn id="107" dur="580">
                                          <p:stCondLst>
                                            <p:cond delay="0"/>
                                          </p:stCondLst>
                                        </p:cTn>
                                        <p:tgtEl>
                                          <p:spTgt spid="25"/>
                                        </p:tgtEl>
                                      </p:cBhvr>
                                    </p:animEffect>
                                    <p:anim calcmode="lin" valueType="num">
                                      <p:cBhvr>
                                        <p:cTn id="108" dur="1822" tmFilter="0,0; 0.14,0.36; 0.43,0.73; 0.71,0.91; 1.0,1.0">
                                          <p:stCondLst>
                                            <p:cond delay="0"/>
                                          </p:stCondLst>
                                        </p:cTn>
                                        <p:tgtEl>
                                          <p:spTgt spid="25"/>
                                        </p:tgtEl>
                                        <p:attrNameLst>
                                          <p:attrName>ppt_x</p:attrName>
                                        </p:attrNameLst>
                                      </p:cBhvr>
                                      <p:tavLst>
                                        <p:tav tm="0">
                                          <p:val>
                                            <p:strVal val="#ppt_x-0.25"/>
                                          </p:val>
                                        </p:tav>
                                        <p:tav tm="100000">
                                          <p:val>
                                            <p:strVal val="#ppt_x"/>
                                          </p:val>
                                        </p:tav>
                                      </p:tavLst>
                                    </p:anim>
                                    <p:anim calcmode="lin" valueType="num">
                                      <p:cBhvr>
                                        <p:cTn id="109" dur="664" tmFilter="0.0,0.0; 0.25,0.07; 0.50,0.2; 0.75,0.467; 1.0,1.0">
                                          <p:stCondLst>
                                            <p:cond delay="0"/>
                                          </p:stCondLst>
                                        </p:cTn>
                                        <p:tgtEl>
                                          <p:spTgt spid="25"/>
                                        </p:tgtEl>
                                        <p:attrNameLst>
                                          <p:attrName>ppt_y</p:attrName>
                                        </p:attrNameLst>
                                      </p:cBhvr>
                                      <p:tavLst>
                                        <p:tav tm="0" fmla="#ppt_y-sin(pi*$)/3">
                                          <p:val>
                                            <p:fltVal val="0.5"/>
                                          </p:val>
                                        </p:tav>
                                        <p:tav tm="100000">
                                          <p:val>
                                            <p:fltVal val="1"/>
                                          </p:val>
                                        </p:tav>
                                      </p:tavLst>
                                    </p:anim>
                                    <p:anim calcmode="lin" valueType="num">
                                      <p:cBhvr>
                                        <p:cTn id="110" dur="664" tmFilter="0, 0; 0.125,0.2665; 0.25,0.4; 0.375,0.465; 0.5,0.5;  0.625,0.535; 0.75,0.6; 0.875,0.7335; 1,1">
                                          <p:stCondLst>
                                            <p:cond delay="664"/>
                                          </p:stCondLst>
                                        </p:cTn>
                                        <p:tgtEl>
                                          <p:spTgt spid="25"/>
                                        </p:tgtEl>
                                        <p:attrNameLst>
                                          <p:attrName>ppt_y</p:attrName>
                                        </p:attrNameLst>
                                      </p:cBhvr>
                                      <p:tavLst>
                                        <p:tav tm="0" fmla="#ppt_y-sin(pi*$)/9">
                                          <p:val>
                                            <p:fltVal val="0"/>
                                          </p:val>
                                        </p:tav>
                                        <p:tav tm="100000">
                                          <p:val>
                                            <p:fltVal val="1"/>
                                          </p:val>
                                        </p:tav>
                                      </p:tavLst>
                                    </p:anim>
                                    <p:anim calcmode="lin" valueType="num">
                                      <p:cBhvr>
                                        <p:cTn id="111" dur="332" tmFilter="0, 0; 0.125,0.2665; 0.25,0.4; 0.375,0.465; 0.5,0.5;  0.625,0.535; 0.75,0.6; 0.875,0.7335; 1,1">
                                          <p:stCondLst>
                                            <p:cond delay="1324"/>
                                          </p:stCondLst>
                                        </p:cTn>
                                        <p:tgtEl>
                                          <p:spTgt spid="25"/>
                                        </p:tgtEl>
                                        <p:attrNameLst>
                                          <p:attrName>ppt_y</p:attrName>
                                        </p:attrNameLst>
                                      </p:cBhvr>
                                      <p:tavLst>
                                        <p:tav tm="0" fmla="#ppt_y-sin(pi*$)/27">
                                          <p:val>
                                            <p:fltVal val="0"/>
                                          </p:val>
                                        </p:tav>
                                        <p:tav tm="100000">
                                          <p:val>
                                            <p:fltVal val="1"/>
                                          </p:val>
                                        </p:tav>
                                      </p:tavLst>
                                    </p:anim>
                                    <p:anim calcmode="lin" valueType="num">
                                      <p:cBhvr>
                                        <p:cTn id="112" dur="164" tmFilter="0, 0; 0.125,0.2665; 0.25,0.4; 0.375,0.465; 0.5,0.5;  0.625,0.535; 0.75,0.6; 0.875,0.7335; 1,1">
                                          <p:stCondLst>
                                            <p:cond delay="1656"/>
                                          </p:stCondLst>
                                        </p:cTn>
                                        <p:tgtEl>
                                          <p:spTgt spid="25"/>
                                        </p:tgtEl>
                                        <p:attrNameLst>
                                          <p:attrName>ppt_y</p:attrName>
                                        </p:attrNameLst>
                                      </p:cBhvr>
                                      <p:tavLst>
                                        <p:tav tm="0" fmla="#ppt_y-sin(pi*$)/81">
                                          <p:val>
                                            <p:fltVal val="0"/>
                                          </p:val>
                                        </p:tav>
                                        <p:tav tm="100000">
                                          <p:val>
                                            <p:fltVal val="1"/>
                                          </p:val>
                                        </p:tav>
                                      </p:tavLst>
                                    </p:anim>
                                    <p:animScale>
                                      <p:cBhvr>
                                        <p:cTn id="113" dur="26">
                                          <p:stCondLst>
                                            <p:cond delay="650"/>
                                          </p:stCondLst>
                                        </p:cTn>
                                        <p:tgtEl>
                                          <p:spTgt spid="25"/>
                                        </p:tgtEl>
                                      </p:cBhvr>
                                      <p:to x="100000" y="60000"/>
                                    </p:animScale>
                                    <p:animScale>
                                      <p:cBhvr>
                                        <p:cTn id="114" dur="166" decel="50000">
                                          <p:stCondLst>
                                            <p:cond delay="676"/>
                                          </p:stCondLst>
                                        </p:cTn>
                                        <p:tgtEl>
                                          <p:spTgt spid="25"/>
                                        </p:tgtEl>
                                      </p:cBhvr>
                                      <p:to x="100000" y="100000"/>
                                    </p:animScale>
                                    <p:animScale>
                                      <p:cBhvr>
                                        <p:cTn id="115" dur="26">
                                          <p:stCondLst>
                                            <p:cond delay="1312"/>
                                          </p:stCondLst>
                                        </p:cTn>
                                        <p:tgtEl>
                                          <p:spTgt spid="25"/>
                                        </p:tgtEl>
                                      </p:cBhvr>
                                      <p:to x="100000" y="80000"/>
                                    </p:animScale>
                                    <p:animScale>
                                      <p:cBhvr>
                                        <p:cTn id="116" dur="166" decel="50000">
                                          <p:stCondLst>
                                            <p:cond delay="1338"/>
                                          </p:stCondLst>
                                        </p:cTn>
                                        <p:tgtEl>
                                          <p:spTgt spid="25"/>
                                        </p:tgtEl>
                                      </p:cBhvr>
                                      <p:to x="100000" y="100000"/>
                                    </p:animScale>
                                    <p:animScale>
                                      <p:cBhvr>
                                        <p:cTn id="117" dur="26">
                                          <p:stCondLst>
                                            <p:cond delay="1642"/>
                                          </p:stCondLst>
                                        </p:cTn>
                                        <p:tgtEl>
                                          <p:spTgt spid="25"/>
                                        </p:tgtEl>
                                      </p:cBhvr>
                                      <p:to x="100000" y="90000"/>
                                    </p:animScale>
                                    <p:animScale>
                                      <p:cBhvr>
                                        <p:cTn id="118" dur="166" decel="50000">
                                          <p:stCondLst>
                                            <p:cond delay="1668"/>
                                          </p:stCondLst>
                                        </p:cTn>
                                        <p:tgtEl>
                                          <p:spTgt spid="25"/>
                                        </p:tgtEl>
                                      </p:cBhvr>
                                      <p:to x="100000" y="100000"/>
                                    </p:animScale>
                                    <p:animScale>
                                      <p:cBhvr>
                                        <p:cTn id="119" dur="26">
                                          <p:stCondLst>
                                            <p:cond delay="1808"/>
                                          </p:stCondLst>
                                        </p:cTn>
                                        <p:tgtEl>
                                          <p:spTgt spid="25"/>
                                        </p:tgtEl>
                                      </p:cBhvr>
                                      <p:to x="100000" y="95000"/>
                                    </p:animScale>
                                    <p:animScale>
                                      <p:cBhvr>
                                        <p:cTn id="120" dur="166" decel="50000">
                                          <p:stCondLst>
                                            <p:cond delay="1834"/>
                                          </p:stCondLst>
                                        </p:cTn>
                                        <p:tgtEl>
                                          <p:spTgt spid="2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2" grpId="0"/>
      <p:bldP spid="2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270780" y="97076"/>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a:off x="2779206" y="1920649"/>
            <a:ext cx="2027545" cy="3080525"/>
          </a:xfrm>
          <a:custGeom>
            <a:avLst/>
            <a:gdLst/>
            <a:ahLst/>
            <a:cxnLst/>
            <a:rect l="l" t="t" r="r" b="b"/>
            <a:pathLst>
              <a:path w="2027545" h="3080525">
                <a:moveTo>
                  <a:pt x="0" y="0"/>
                </a:moveTo>
                <a:lnTo>
                  <a:pt x="2027545" y="0"/>
                </a:lnTo>
                <a:lnTo>
                  <a:pt x="2027545" y="3080525"/>
                </a:lnTo>
                <a:lnTo>
                  <a:pt x="0" y="30805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rot="2035253">
            <a:off x="15331117" y="4817487"/>
            <a:ext cx="7835077" cy="10939025"/>
          </a:xfrm>
          <a:custGeom>
            <a:avLst/>
            <a:gdLst/>
            <a:ahLst/>
            <a:cxnLst/>
            <a:rect l="l" t="t" r="r" b="b"/>
            <a:pathLst>
              <a:path w="7835077" h="10939025">
                <a:moveTo>
                  <a:pt x="0" y="0"/>
                </a:moveTo>
                <a:lnTo>
                  <a:pt x="7835077" y="0"/>
                </a:lnTo>
                <a:lnTo>
                  <a:pt x="7835077" y="10939026"/>
                </a:lnTo>
                <a:lnTo>
                  <a:pt x="0" y="1093902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6" name="Group 6"/>
          <p:cNvGrpSpPr/>
          <p:nvPr/>
        </p:nvGrpSpPr>
        <p:grpSpPr>
          <a:xfrm>
            <a:off x="3542437" y="5240576"/>
            <a:ext cx="501082" cy="50108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sp>
        <p:sp>
          <p:nvSpPr>
            <p:cNvPr id="8" name="TextBox 8"/>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9" name="TextBox 9"/>
          <p:cNvSpPr txBox="1"/>
          <p:nvPr/>
        </p:nvSpPr>
        <p:spPr>
          <a:xfrm>
            <a:off x="2190716" y="6174472"/>
            <a:ext cx="3204526" cy="1590435"/>
          </a:xfrm>
          <a:prstGeom prst="rect">
            <a:avLst/>
          </a:prstGeom>
        </p:spPr>
        <p:txBody>
          <a:bodyPr lIns="0" tIns="0" rIns="0" bIns="0" rtlCol="0" anchor="t">
            <a:spAutoFit/>
          </a:bodyPr>
          <a:lstStyle/>
          <a:p>
            <a:pPr algn="ctr">
              <a:lnSpc>
                <a:spcPts val="2545"/>
              </a:lnSpc>
            </a:pPr>
            <a:r>
              <a:rPr lang="en-US" sz="1844" spc="180" dirty="0" err="1">
                <a:solidFill>
                  <a:srgbClr val="231F20"/>
                </a:solidFill>
                <a:latin typeface="DM Sans"/>
              </a:rPr>
              <a:t>Fournir</a:t>
            </a:r>
            <a:r>
              <a:rPr lang="en-US" sz="1844" spc="180" dirty="0">
                <a:solidFill>
                  <a:srgbClr val="231F20"/>
                </a:solidFill>
                <a:latin typeface="DM Sans"/>
              </a:rPr>
              <a:t> </a:t>
            </a:r>
            <a:r>
              <a:rPr lang="en-US" sz="1844" spc="180" dirty="0" err="1">
                <a:solidFill>
                  <a:srgbClr val="231F20"/>
                </a:solidFill>
                <a:latin typeface="DM Sans"/>
              </a:rPr>
              <a:t>une</a:t>
            </a:r>
            <a:r>
              <a:rPr lang="en-US" sz="1844" spc="180" dirty="0">
                <a:solidFill>
                  <a:srgbClr val="231F20"/>
                </a:solidFill>
                <a:latin typeface="DM Sans"/>
              </a:rPr>
              <a:t> interface </a:t>
            </a:r>
            <a:r>
              <a:rPr lang="en-US" sz="1844" spc="180" dirty="0" err="1">
                <a:solidFill>
                  <a:srgbClr val="231F20"/>
                </a:solidFill>
                <a:latin typeface="DM Sans"/>
              </a:rPr>
              <a:t>conviviale</a:t>
            </a:r>
            <a:r>
              <a:rPr lang="en-US" sz="1844" spc="180" dirty="0">
                <a:solidFill>
                  <a:srgbClr val="231F20"/>
                </a:solidFill>
                <a:latin typeface="DM Sans"/>
              </a:rPr>
              <a:t> </a:t>
            </a:r>
            <a:r>
              <a:rPr lang="en-US" sz="1844" spc="180" dirty="0" err="1">
                <a:solidFill>
                  <a:srgbClr val="231F20"/>
                </a:solidFill>
                <a:latin typeface="DM Sans"/>
              </a:rPr>
              <a:t>permettant</a:t>
            </a:r>
            <a:r>
              <a:rPr lang="en-US" sz="1844" spc="180" dirty="0">
                <a:solidFill>
                  <a:srgbClr val="231F20"/>
                </a:solidFill>
                <a:latin typeface="DM Sans"/>
              </a:rPr>
              <a:t> aux clients de </a:t>
            </a:r>
            <a:r>
              <a:rPr lang="en-US" sz="1844" spc="180" dirty="0" err="1">
                <a:solidFill>
                  <a:srgbClr val="231F20"/>
                </a:solidFill>
                <a:latin typeface="DM Sans"/>
              </a:rPr>
              <a:t>parcourir</a:t>
            </a:r>
            <a:r>
              <a:rPr lang="en-US" sz="1844" spc="180" dirty="0">
                <a:solidFill>
                  <a:srgbClr val="231F20"/>
                </a:solidFill>
                <a:latin typeface="DM Sans"/>
              </a:rPr>
              <a:t> </a:t>
            </a:r>
            <a:r>
              <a:rPr lang="en-US" sz="1844" spc="180" dirty="0" err="1">
                <a:solidFill>
                  <a:srgbClr val="231F20"/>
                </a:solidFill>
                <a:latin typeface="DM Sans"/>
              </a:rPr>
              <a:t>facilement</a:t>
            </a:r>
            <a:r>
              <a:rPr lang="en-US" sz="1844" spc="180" dirty="0">
                <a:solidFill>
                  <a:srgbClr val="231F20"/>
                </a:solidFill>
                <a:latin typeface="DM Sans"/>
              </a:rPr>
              <a:t> les </a:t>
            </a:r>
            <a:r>
              <a:rPr lang="en-US" sz="1844" spc="180" dirty="0" err="1">
                <a:solidFill>
                  <a:srgbClr val="231F20"/>
                </a:solidFill>
                <a:latin typeface="DM Sans"/>
              </a:rPr>
              <a:t>produits</a:t>
            </a:r>
            <a:r>
              <a:rPr lang="en-US" sz="1844" spc="180" dirty="0">
                <a:solidFill>
                  <a:srgbClr val="231F20"/>
                </a:solidFill>
                <a:latin typeface="DM Sans"/>
              </a:rPr>
              <a:t> </a:t>
            </a:r>
            <a:r>
              <a:rPr lang="en-US" sz="1844" spc="180" dirty="0" err="1">
                <a:solidFill>
                  <a:srgbClr val="231F20"/>
                </a:solidFill>
                <a:latin typeface="DM Sans"/>
              </a:rPr>
              <a:t>disponibles</a:t>
            </a:r>
            <a:r>
              <a:rPr lang="en-US" sz="1844" spc="180" dirty="0">
                <a:solidFill>
                  <a:srgbClr val="231F20"/>
                </a:solidFill>
                <a:latin typeface="DM Sans"/>
              </a:rPr>
              <a:t> </a:t>
            </a:r>
          </a:p>
        </p:txBody>
      </p:sp>
      <p:sp>
        <p:nvSpPr>
          <p:cNvPr id="10" name="TextBox 10"/>
          <p:cNvSpPr txBox="1"/>
          <p:nvPr/>
        </p:nvSpPr>
        <p:spPr>
          <a:xfrm>
            <a:off x="2779206" y="2339199"/>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rPr>
              <a:t>01</a:t>
            </a:r>
          </a:p>
        </p:txBody>
      </p:sp>
      <p:sp>
        <p:nvSpPr>
          <p:cNvPr id="11" name="Freeform 11"/>
          <p:cNvSpPr/>
          <p:nvPr/>
        </p:nvSpPr>
        <p:spPr>
          <a:xfrm>
            <a:off x="6267505" y="1920649"/>
            <a:ext cx="2027545" cy="3080525"/>
          </a:xfrm>
          <a:custGeom>
            <a:avLst/>
            <a:gdLst/>
            <a:ahLst/>
            <a:cxnLst/>
            <a:rect l="l" t="t" r="r" b="b"/>
            <a:pathLst>
              <a:path w="2027545" h="3080525">
                <a:moveTo>
                  <a:pt x="0" y="0"/>
                </a:moveTo>
                <a:lnTo>
                  <a:pt x="2027546" y="0"/>
                </a:lnTo>
                <a:lnTo>
                  <a:pt x="2027546" y="3080525"/>
                </a:lnTo>
                <a:lnTo>
                  <a:pt x="0" y="30805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2" name="Group 12"/>
          <p:cNvGrpSpPr/>
          <p:nvPr/>
        </p:nvGrpSpPr>
        <p:grpSpPr>
          <a:xfrm>
            <a:off x="7030737" y="5240576"/>
            <a:ext cx="501082" cy="501082"/>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sp>
        <p:sp>
          <p:nvSpPr>
            <p:cNvPr id="14" name="TextBox 14"/>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15" name="TextBox 15"/>
          <p:cNvSpPr txBox="1"/>
          <p:nvPr/>
        </p:nvSpPr>
        <p:spPr>
          <a:xfrm>
            <a:off x="6267505" y="2339199"/>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rPr>
              <a:t>02</a:t>
            </a:r>
          </a:p>
        </p:txBody>
      </p:sp>
      <p:sp>
        <p:nvSpPr>
          <p:cNvPr id="16" name="Freeform 16"/>
          <p:cNvSpPr/>
          <p:nvPr/>
        </p:nvSpPr>
        <p:spPr>
          <a:xfrm>
            <a:off x="10628269" y="2062975"/>
            <a:ext cx="2027545" cy="3080525"/>
          </a:xfrm>
          <a:custGeom>
            <a:avLst/>
            <a:gdLst/>
            <a:ahLst/>
            <a:cxnLst/>
            <a:rect l="l" t="t" r="r" b="b"/>
            <a:pathLst>
              <a:path w="2027545" h="3080525">
                <a:moveTo>
                  <a:pt x="0" y="0"/>
                </a:moveTo>
                <a:lnTo>
                  <a:pt x="2027546" y="0"/>
                </a:lnTo>
                <a:lnTo>
                  <a:pt x="2027546" y="3080525"/>
                </a:lnTo>
                <a:lnTo>
                  <a:pt x="0" y="30805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7" name="Group 17"/>
          <p:cNvGrpSpPr/>
          <p:nvPr/>
        </p:nvGrpSpPr>
        <p:grpSpPr>
          <a:xfrm>
            <a:off x="11465636" y="5304527"/>
            <a:ext cx="501082" cy="501082"/>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sp>
        <p:sp>
          <p:nvSpPr>
            <p:cNvPr id="19" name="TextBox 19"/>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20" name="TextBox 20"/>
          <p:cNvSpPr txBox="1"/>
          <p:nvPr/>
        </p:nvSpPr>
        <p:spPr>
          <a:xfrm>
            <a:off x="10535289" y="2441048"/>
            <a:ext cx="2027545" cy="1121713"/>
          </a:xfrm>
          <a:prstGeom prst="rect">
            <a:avLst/>
          </a:prstGeom>
        </p:spPr>
        <p:txBody>
          <a:bodyPr lIns="0" tIns="0" rIns="0" bIns="0" rtlCol="0" anchor="t">
            <a:spAutoFit/>
          </a:bodyPr>
          <a:lstStyle/>
          <a:p>
            <a:pPr algn="ctr">
              <a:lnSpc>
                <a:spcPts val="9141"/>
              </a:lnSpc>
            </a:pPr>
            <a:r>
              <a:rPr lang="en-US" sz="6624" spc="649" dirty="0">
                <a:solidFill>
                  <a:srgbClr val="FFFBFB"/>
                </a:solidFill>
                <a:latin typeface="DM Sans Bold"/>
              </a:rPr>
              <a:t>03</a:t>
            </a:r>
          </a:p>
        </p:txBody>
      </p:sp>
      <p:sp>
        <p:nvSpPr>
          <p:cNvPr id="27" name="TextBox 27"/>
          <p:cNvSpPr txBox="1"/>
          <p:nvPr/>
        </p:nvSpPr>
        <p:spPr>
          <a:xfrm>
            <a:off x="10026887" y="6039652"/>
            <a:ext cx="3204526" cy="2220830"/>
          </a:xfrm>
          <a:prstGeom prst="rect">
            <a:avLst/>
          </a:prstGeom>
        </p:spPr>
        <p:txBody>
          <a:bodyPr lIns="0" tIns="0" rIns="0" bIns="0" rtlCol="0" anchor="t">
            <a:spAutoFit/>
          </a:bodyPr>
          <a:lstStyle/>
          <a:p>
            <a:pPr algn="ctr">
              <a:lnSpc>
                <a:spcPts val="2545"/>
              </a:lnSpc>
            </a:pPr>
            <a:r>
              <a:rPr lang="en-US" sz="1844" spc="180" dirty="0" err="1">
                <a:solidFill>
                  <a:srgbClr val="231F20"/>
                </a:solidFill>
                <a:latin typeface="DM Sans"/>
              </a:rPr>
              <a:t>Permettre</a:t>
            </a:r>
            <a:r>
              <a:rPr lang="en-US" sz="1844" spc="180" dirty="0">
                <a:solidFill>
                  <a:srgbClr val="231F20"/>
                </a:solidFill>
                <a:latin typeface="DM Sans"/>
              </a:rPr>
              <a:t> aux clients de </a:t>
            </a:r>
            <a:r>
              <a:rPr lang="en-US" sz="1844" spc="180" dirty="0" err="1">
                <a:solidFill>
                  <a:srgbClr val="231F20"/>
                </a:solidFill>
                <a:latin typeface="DM Sans"/>
              </a:rPr>
              <a:t>gérer</a:t>
            </a:r>
            <a:r>
              <a:rPr lang="en-US" sz="1844" spc="180" dirty="0">
                <a:solidFill>
                  <a:srgbClr val="231F20"/>
                </a:solidFill>
                <a:latin typeface="DM Sans"/>
              </a:rPr>
              <a:t> </a:t>
            </a:r>
            <a:r>
              <a:rPr lang="en-US" sz="1844" spc="180" dirty="0" err="1">
                <a:solidFill>
                  <a:srgbClr val="231F20"/>
                </a:solidFill>
                <a:latin typeface="DM Sans"/>
              </a:rPr>
              <a:t>leurs</a:t>
            </a:r>
            <a:r>
              <a:rPr lang="en-US" sz="1844" spc="180" dirty="0">
                <a:solidFill>
                  <a:srgbClr val="231F20"/>
                </a:solidFill>
                <a:latin typeface="DM Sans"/>
              </a:rPr>
              <a:t> </a:t>
            </a:r>
            <a:r>
              <a:rPr lang="en-US" sz="1844" spc="180" dirty="0" err="1">
                <a:solidFill>
                  <a:srgbClr val="231F20"/>
                </a:solidFill>
                <a:latin typeface="DM Sans"/>
              </a:rPr>
              <a:t>informations</a:t>
            </a:r>
            <a:r>
              <a:rPr lang="en-US" sz="1844" spc="180" dirty="0">
                <a:solidFill>
                  <a:srgbClr val="231F20"/>
                </a:solidFill>
                <a:latin typeface="DM Sans"/>
              </a:rPr>
              <a:t> </a:t>
            </a:r>
            <a:r>
              <a:rPr lang="en-US" sz="1844" spc="180" dirty="0" err="1">
                <a:solidFill>
                  <a:srgbClr val="231F20"/>
                </a:solidFill>
                <a:latin typeface="DM Sans"/>
              </a:rPr>
              <a:t>personnelles</a:t>
            </a:r>
            <a:r>
              <a:rPr lang="en-US" sz="1844" spc="180" dirty="0">
                <a:solidFill>
                  <a:srgbClr val="231F20"/>
                </a:solidFill>
                <a:latin typeface="DM Sans"/>
              </a:rPr>
              <a:t>, </a:t>
            </a:r>
            <a:r>
              <a:rPr lang="en-US" sz="1844" spc="180" dirty="0" err="1">
                <a:solidFill>
                  <a:srgbClr val="231F20"/>
                </a:solidFill>
                <a:latin typeface="DM Sans"/>
              </a:rPr>
              <a:t>leurs</a:t>
            </a:r>
            <a:r>
              <a:rPr lang="en-US" sz="1844" spc="180" dirty="0">
                <a:solidFill>
                  <a:srgbClr val="231F20"/>
                </a:solidFill>
                <a:latin typeface="DM Sans"/>
              </a:rPr>
              <a:t> </a:t>
            </a:r>
            <a:r>
              <a:rPr lang="en-US" sz="1844" spc="180" dirty="0" err="1">
                <a:solidFill>
                  <a:srgbClr val="231F20"/>
                </a:solidFill>
                <a:latin typeface="DM Sans"/>
              </a:rPr>
              <a:t>rendez-vous</a:t>
            </a:r>
            <a:r>
              <a:rPr lang="en-US" sz="1844" spc="180" dirty="0">
                <a:solidFill>
                  <a:srgbClr val="231F20"/>
                </a:solidFill>
                <a:latin typeface="DM Sans"/>
              </a:rPr>
              <a:t> et </a:t>
            </a:r>
            <a:r>
              <a:rPr lang="en-US" sz="1844" spc="180" dirty="0" err="1">
                <a:solidFill>
                  <a:srgbClr val="231F20"/>
                </a:solidFill>
                <a:latin typeface="DM Sans"/>
              </a:rPr>
              <a:t>leurs</a:t>
            </a:r>
            <a:r>
              <a:rPr lang="en-US" sz="1844" spc="180" dirty="0">
                <a:solidFill>
                  <a:srgbClr val="231F20"/>
                </a:solidFill>
                <a:latin typeface="DM Sans"/>
              </a:rPr>
              <a:t> </a:t>
            </a:r>
            <a:r>
              <a:rPr lang="en-US" sz="1844" spc="180" dirty="0" err="1">
                <a:solidFill>
                  <a:srgbClr val="231F20"/>
                </a:solidFill>
                <a:latin typeface="DM Sans"/>
              </a:rPr>
              <a:t>historiques</a:t>
            </a:r>
            <a:r>
              <a:rPr lang="en-US" sz="1844" spc="180" dirty="0">
                <a:solidFill>
                  <a:srgbClr val="231F20"/>
                </a:solidFill>
                <a:latin typeface="DM Sans"/>
              </a:rPr>
              <a:t> </a:t>
            </a:r>
            <a:r>
              <a:rPr lang="en-US" sz="1844" spc="180" dirty="0" err="1">
                <a:solidFill>
                  <a:srgbClr val="231F20"/>
                </a:solidFill>
                <a:latin typeface="DM Sans"/>
              </a:rPr>
              <a:t>d'achats</a:t>
            </a:r>
            <a:r>
              <a:rPr lang="en-US" sz="1844" spc="180" dirty="0">
                <a:solidFill>
                  <a:srgbClr val="231F20"/>
                </a:solidFill>
                <a:latin typeface="DM Sans"/>
              </a:rPr>
              <a:t> </a:t>
            </a:r>
            <a:r>
              <a:rPr lang="en-US" sz="1844" spc="180" dirty="0" err="1">
                <a:solidFill>
                  <a:srgbClr val="231F20"/>
                </a:solidFill>
                <a:latin typeface="DM Sans"/>
              </a:rPr>
              <a:t>en</a:t>
            </a:r>
            <a:r>
              <a:rPr lang="en-US" sz="1844" spc="180" dirty="0">
                <a:solidFill>
                  <a:srgbClr val="231F20"/>
                </a:solidFill>
                <a:latin typeface="DM Sans"/>
              </a:rPr>
              <a:t> </a:t>
            </a:r>
            <a:r>
              <a:rPr lang="en-US" sz="1844" spc="180" dirty="0" err="1">
                <a:solidFill>
                  <a:srgbClr val="231F20"/>
                </a:solidFill>
                <a:latin typeface="DM Sans"/>
              </a:rPr>
              <a:t>toute</a:t>
            </a:r>
            <a:r>
              <a:rPr lang="en-US" sz="1844" spc="180" dirty="0">
                <a:solidFill>
                  <a:srgbClr val="231F20"/>
                </a:solidFill>
                <a:latin typeface="DM Sans"/>
              </a:rPr>
              <a:t> </a:t>
            </a:r>
            <a:r>
              <a:rPr lang="en-US" sz="1844" spc="180" dirty="0" err="1">
                <a:solidFill>
                  <a:srgbClr val="231F20"/>
                </a:solidFill>
                <a:latin typeface="DM Sans"/>
              </a:rPr>
              <a:t>confidentialité</a:t>
            </a:r>
            <a:endParaRPr lang="en-US" sz="1844" spc="180" dirty="0">
              <a:solidFill>
                <a:srgbClr val="231F20"/>
              </a:solidFill>
              <a:latin typeface="DM Sans"/>
            </a:endParaRPr>
          </a:p>
        </p:txBody>
      </p:sp>
      <p:sp>
        <p:nvSpPr>
          <p:cNvPr id="28" name="TextBox 28"/>
          <p:cNvSpPr txBox="1"/>
          <p:nvPr/>
        </p:nvSpPr>
        <p:spPr>
          <a:xfrm>
            <a:off x="6267505" y="6045335"/>
            <a:ext cx="3204526" cy="2220830"/>
          </a:xfrm>
          <a:prstGeom prst="rect">
            <a:avLst/>
          </a:prstGeom>
        </p:spPr>
        <p:txBody>
          <a:bodyPr lIns="0" tIns="0" rIns="0" bIns="0" rtlCol="0" anchor="t">
            <a:spAutoFit/>
          </a:bodyPr>
          <a:lstStyle/>
          <a:p>
            <a:pPr algn="ctr">
              <a:lnSpc>
                <a:spcPts val="2545"/>
              </a:lnSpc>
            </a:pPr>
            <a:r>
              <a:rPr lang="en-US" sz="1844" spc="180" dirty="0" err="1">
                <a:solidFill>
                  <a:srgbClr val="231F20"/>
                </a:solidFill>
                <a:latin typeface="DM Sans"/>
              </a:rPr>
              <a:t>Fournir</a:t>
            </a:r>
            <a:r>
              <a:rPr lang="en-US" sz="1844" spc="180" dirty="0">
                <a:solidFill>
                  <a:srgbClr val="231F20"/>
                </a:solidFill>
                <a:latin typeface="DM Sans"/>
              </a:rPr>
              <a:t> aux clients </a:t>
            </a:r>
            <a:r>
              <a:rPr lang="en-US" sz="1844" spc="180" dirty="0" err="1">
                <a:solidFill>
                  <a:srgbClr val="231F20"/>
                </a:solidFill>
                <a:latin typeface="DM Sans"/>
              </a:rPr>
              <a:t>une</a:t>
            </a:r>
            <a:r>
              <a:rPr lang="en-US" sz="1844" spc="180" dirty="0">
                <a:solidFill>
                  <a:srgbClr val="231F20"/>
                </a:solidFill>
                <a:latin typeface="DM Sans"/>
              </a:rPr>
              <a:t> </a:t>
            </a:r>
            <a:r>
              <a:rPr lang="en-US" sz="1844" spc="180" dirty="0" err="1">
                <a:solidFill>
                  <a:srgbClr val="231F20"/>
                </a:solidFill>
                <a:latin typeface="DM Sans"/>
              </a:rPr>
              <a:t>plateforme</a:t>
            </a:r>
            <a:r>
              <a:rPr lang="en-US" sz="1844" spc="180" dirty="0">
                <a:solidFill>
                  <a:srgbClr val="231F20"/>
                </a:solidFill>
                <a:latin typeface="DM Sans"/>
              </a:rPr>
              <a:t> </a:t>
            </a:r>
            <a:r>
              <a:rPr lang="en-US" sz="1844" spc="180" dirty="0" err="1">
                <a:solidFill>
                  <a:srgbClr val="231F20"/>
                </a:solidFill>
                <a:latin typeface="DM Sans"/>
              </a:rPr>
              <a:t>conviviale</a:t>
            </a:r>
            <a:r>
              <a:rPr lang="en-US" sz="1844" spc="180" dirty="0">
                <a:solidFill>
                  <a:srgbClr val="231F20"/>
                </a:solidFill>
                <a:latin typeface="DM Sans"/>
              </a:rPr>
              <a:t> et accessible </a:t>
            </a:r>
            <a:r>
              <a:rPr lang="en-US" sz="1844" spc="180" dirty="0" err="1">
                <a:solidFill>
                  <a:srgbClr val="231F20"/>
                </a:solidFill>
                <a:latin typeface="DM Sans"/>
              </a:rPr>
              <a:t>où</a:t>
            </a:r>
            <a:r>
              <a:rPr lang="en-US" sz="1844" spc="180" dirty="0">
                <a:solidFill>
                  <a:srgbClr val="231F20"/>
                </a:solidFill>
                <a:latin typeface="DM Sans"/>
              </a:rPr>
              <a:t> </a:t>
            </a:r>
            <a:r>
              <a:rPr lang="en-US" sz="1844" spc="180" dirty="0" err="1">
                <a:solidFill>
                  <a:srgbClr val="231F20"/>
                </a:solidFill>
                <a:latin typeface="DM Sans"/>
              </a:rPr>
              <a:t>ils</a:t>
            </a:r>
            <a:r>
              <a:rPr lang="en-US" sz="1844" spc="180" dirty="0">
                <a:solidFill>
                  <a:srgbClr val="231F20"/>
                </a:solidFill>
                <a:latin typeface="DM Sans"/>
              </a:rPr>
              <a:t> </a:t>
            </a:r>
            <a:r>
              <a:rPr lang="en-US" sz="1844" spc="180" dirty="0" err="1">
                <a:solidFill>
                  <a:srgbClr val="231F20"/>
                </a:solidFill>
                <a:latin typeface="DM Sans"/>
              </a:rPr>
              <a:t>peuvent</a:t>
            </a:r>
            <a:r>
              <a:rPr lang="en-US" sz="1844" spc="180" dirty="0">
                <a:solidFill>
                  <a:srgbClr val="231F20"/>
                </a:solidFill>
                <a:latin typeface="DM Sans"/>
              </a:rPr>
              <a:t> consulter les </a:t>
            </a:r>
            <a:r>
              <a:rPr lang="en-US" sz="1844" spc="180" dirty="0" err="1">
                <a:solidFill>
                  <a:srgbClr val="231F20"/>
                </a:solidFill>
                <a:latin typeface="DM Sans"/>
              </a:rPr>
              <a:t>produits</a:t>
            </a:r>
            <a:r>
              <a:rPr lang="en-US" sz="1844" spc="180" dirty="0">
                <a:solidFill>
                  <a:srgbClr val="231F20"/>
                </a:solidFill>
                <a:latin typeface="DM Sans"/>
              </a:rPr>
              <a:t> </a:t>
            </a:r>
            <a:r>
              <a:rPr lang="en-US" sz="1844" spc="180" dirty="0" err="1">
                <a:solidFill>
                  <a:srgbClr val="231F20"/>
                </a:solidFill>
                <a:latin typeface="DM Sans"/>
              </a:rPr>
              <a:t>disponibles</a:t>
            </a:r>
            <a:r>
              <a:rPr lang="en-US" sz="1844" spc="180" dirty="0">
                <a:solidFill>
                  <a:srgbClr val="231F20"/>
                </a:solidFill>
                <a:latin typeface="DM Sans"/>
              </a:rPr>
              <a:t>, </a:t>
            </a:r>
            <a:r>
              <a:rPr lang="en-US" sz="1844" spc="180" dirty="0" err="1">
                <a:solidFill>
                  <a:srgbClr val="231F20"/>
                </a:solidFill>
                <a:latin typeface="DM Sans"/>
              </a:rPr>
              <a:t>leurs</a:t>
            </a:r>
            <a:r>
              <a:rPr lang="en-US" sz="1844" spc="180" dirty="0">
                <a:solidFill>
                  <a:srgbClr val="231F20"/>
                </a:solidFill>
                <a:latin typeface="DM Sans"/>
              </a:rPr>
              <a:t> </a:t>
            </a:r>
            <a:r>
              <a:rPr lang="en-US" sz="1844" spc="180" dirty="0" err="1">
                <a:solidFill>
                  <a:srgbClr val="231F20"/>
                </a:solidFill>
                <a:latin typeface="DM Sans"/>
              </a:rPr>
              <a:t>caractéristiques</a:t>
            </a:r>
            <a:r>
              <a:rPr lang="en-US" sz="1844" spc="180" dirty="0">
                <a:solidFill>
                  <a:srgbClr val="231F20"/>
                </a:solidFill>
                <a:latin typeface="DM Sans"/>
              </a:rPr>
              <a:t> et </a:t>
            </a:r>
            <a:r>
              <a:rPr lang="en-US" sz="1844" spc="180" dirty="0" err="1">
                <a:solidFill>
                  <a:srgbClr val="231F20"/>
                </a:solidFill>
                <a:latin typeface="DM Sans"/>
              </a:rPr>
              <a:t>leurs</a:t>
            </a:r>
            <a:r>
              <a:rPr lang="en-US" sz="1844" spc="180" dirty="0">
                <a:solidFill>
                  <a:srgbClr val="231F20"/>
                </a:solidFill>
                <a:latin typeface="DM Sans"/>
              </a:rPr>
              <a:t> prix.</a:t>
            </a:r>
          </a:p>
        </p:txBody>
      </p:sp>
      <p:sp>
        <p:nvSpPr>
          <p:cNvPr id="29" name="Freeform 29"/>
          <p:cNvSpPr/>
          <p:nvPr/>
        </p:nvSpPr>
        <p:spPr>
          <a:xfrm rot="-10799999">
            <a:off x="-2729621" y="-7074240"/>
            <a:ext cx="7835077" cy="10939025"/>
          </a:xfrm>
          <a:custGeom>
            <a:avLst/>
            <a:gdLst/>
            <a:ahLst/>
            <a:cxnLst/>
            <a:rect l="l" t="t" r="r" b="b"/>
            <a:pathLst>
              <a:path w="7835077" h="10939025">
                <a:moveTo>
                  <a:pt x="0" y="0"/>
                </a:moveTo>
                <a:lnTo>
                  <a:pt x="7835076" y="0"/>
                </a:lnTo>
                <a:lnTo>
                  <a:pt x="7835076" y="10939026"/>
                </a:lnTo>
                <a:lnTo>
                  <a:pt x="0" y="1093902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30" name="TextBox 30"/>
          <p:cNvSpPr txBox="1"/>
          <p:nvPr/>
        </p:nvSpPr>
        <p:spPr>
          <a:xfrm>
            <a:off x="487140" y="234083"/>
            <a:ext cx="16772160" cy="1166783"/>
          </a:xfrm>
          <a:prstGeom prst="rect">
            <a:avLst/>
          </a:prstGeom>
        </p:spPr>
        <p:txBody>
          <a:bodyPr lIns="0" tIns="0" rIns="0" bIns="0" rtlCol="0" anchor="t">
            <a:spAutoFit/>
          </a:bodyPr>
          <a:lstStyle/>
          <a:p>
            <a:pPr algn="ctr">
              <a:lnSpc>
                <a:spcPts val="9587"/>
              </a:lnSpc>
            </a:pPr>
            <a:r>
              <a:rPr lang="en-US" sz="6947" spc="368">
                <a:solidFill>
                  <a:srgbClr val="231F20"/>
                </a:solidFill>
                <a:latin typeface="Oswald Bold"/>
              </a:rPr>
              <a:t>OBJECTIFS DU SITE WEB (CÔTÉ CLIENT)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0580377">
            <a:off x="11768743" y="-9113750"/>
            <a:ext cx="24036383" cy="24664199"/>
          </a:xfrm>
          <a:custGeom>
            <a:avLst/>
            <a:gdLst/>
            <a:ahLst/>
            <a:cxnLst/>
            <a:rect l="l" t="t" r="r" b="b"/>
            <a:pathLst>
              <a:path w="24036383" h="24664199">
                <a:moveTo>
                  <a:pt x="0" y="0"/>
                </a:moveTo>
                <a:lnTo>
                  <a:pt x="24036383" y="0"/>
                </a:lnTo>
                <a:lnTo>
                  <a:pt x="24036383" y="24664198"/>
                </a:lnTo>
                <a:lnTo>
                  <a:pt x="0" y="2466419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87548" y="4045244"/>
            <a:ext cx="12713548" cy="1996488"/>
          </a:xfrm>
          <a:prstGeom prst="rect">
            <a:avLst/>
          </a:prstGeom>
        </p:spPr>
        <p:txBody>
          <a:bodyPr lIns="0" tIns="0" rIns="0" bIns="0" rtlCol="0" anchor="t">
            <a:spAutoFit/>
          </a:bodyPr>
          <a:lstStyle/>
          <a:p>
            <a:pPr marL="0" lvl="0" indent="0">
              <a:lnSpc>
                <a:spcPts val="16327"/>
              </a:lnSpc>
              <a:spcBef>
                <a:spcPct val="0"/>
              </a:spcBef>
            </a:pPr>
            <a:r>
              <a:rPr lang="en-US" sz="11831" spc="1159">
                <a:solidFill>
                  <a:srgbClr val="231F20"/>
                </a:solidFill>
                <a:latin typeface="Oswald Bold"/>
              </a:rPr>
              <a:t>FONCTIONALITES</a:t>
            </a:r>
          </a:p>
        </p:txBody>
      </p:sp>
      <p:sp>
        <p:nvSpPr>
          <p:cNvPr id="5" name="Freeform 5"/>
          <p:cNvSpPr/>
          <p:nvPr/>
        </p:nvSpPr>
        <p:spPr>
          <a:xfrm>
            <a:off x="15409623" y="2266970"/>
            <a:ext cx="734693" cy="755166"/>
          </a:xfrm>
          <a:custGeom>
            <a:avLst/>
            <a:gdLst/>
            <a:ahLst/>
            <a:cxnLst/>
            <a:rect l="l" t="t" r="r" b="b"/>
            <a:pathLst>
              <a:path w="734693" h="755166">
                <a:moveTo>
                  <a:pt x="0" y="0"/>
                </a:moveTo>
                <a:lnTo>
                  <a:pt x="734692" y="0"/>
                </a:lnTo>
                <a:lnTo>
                  <a:pt x="734692" y="755166"/>
                </a:lnTo>
                <a:lnTo>
                  <a:pt x="0" y="75516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TextBox 6"/>
          <p:cNvSpPr txBox="1"/>
          <p:nvPr/>
        </p:nvSpPr>
        <p:spPr>
          <a:xfrm>
            <a:off x="14628874" y="3180249"/>
            <a:ext cx="2296190" cy="352695"/>
          </a:xfrm>
          <a:prstGeom prst="rect">
            <a:avLst/>
          </a:prstGeom>
        </p:spPr>
        <p:txBody>
          <a:bodyPr lIns="0" tIns="0" rIns="0" bIns="0" rtlCol="0" anchor="t">
            <a:spAutoFit/>
          </a:bodyPr>
          <a:lstStyle/>
          <a:p>
            <a:pPr marL="0" lvl="0" indent="0" algn="ctr">
              <a:lnSpc>
                <a:spcPts val="2947"/>
              </a:lnSpc>
              <a:spcBef>
                <a:spcPct val="0"/>
              </a:spcBef>
            </a:pPr>
            <a:r>
              <a:rPr lang="en-US" sz="2135" spc="209">
                <a:solidFill>
                  <a:srgbClr val="231F20"/>
                </a:solidFill>
                <a:latin typeface="Montserrat Classic Bold"/>
              </a:rPr>
              <a:t>LARANA, INC.</a:t>
            </a:r>
          </a:p>
        </p:txBody>
      </p:sp>
      <p:sp>
        <p:nvSpPr>
          <p:cNvPr id="7" name="Freeform 7"/>
          <p:cNvSpPr/>
          <p:nvPr/>
        </p:nvSpPr>
        <p:spPr>
          <a:xfrm flipH="1">
            <a:off x="-4254153" y="7476061"/>
            <a:ext cx="11881594" cy="3564478"/>
          </a:xfrm>
          <a:custGeom>
            <a:avLst/>
            <a:gdLst/>
            <a:ahLst/>
            <a:cxnLst/>
            <a:rect l="l" t="t" r="r" b="b"/>
            <a:pathLst>
              <a:path w="11881594" h="3564478">
                <a:moveTo>
                  <a:pt x="11881594" y="0"/>
                </a:moveTo>
                <a:lnTo>
                  <a:pt x="0" y="0"/>
                </a:lnTo>
                <a:lnTo>
                  <a:pt x="0" y="3564478"/>
                </a:lnTo>
                <a:lnTo>
                  <a:pt x="11881594" y="3564478"/>
                </a:lnTo>
                <a:lnTo>
                  <a:pt x="11881594"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7872</TotalTime>
  <Words>654</Words>
  <Application>Microsoft Office PowerPoint</Application>
  <PresentationFormat>Personnalisé</PresentationFormat>
  <Paragraphs>72</Paragraphs>
  <Slides>22</Slides>
  <Notes>1</Notes>
  <HiddenSlides>0</HiddenSlides>
  <MMClips>0</MMClips>
  <ScaleCrop>false</ScaleCrop>
  <HeadingPairs>
    <vt:vector size="6" baseType="variant">
      <vt:variant>
        <vt:lpstr>Polices utilisées</vt:lpstr>
      </vt:variant>
      <vt:variant>
        <vt:i4>13</vt:i4>
      </vt:variant>
      <vt:variant>
        <vt:lpstr>Thème</vt:lpstr>
      </vt:variant>
      <vt:variant>
        <vt:i4>1</vt:i4>
      </vt:variant>
      <vt:variant>
        <vt:lpstr>Titres des diapositives</vt:lpstr>
      </vt:variant>
      <vt:variant>
        <vt:i4>22</vt:i4>
      </vt:variant>
    </vt:vector>
  </HeadingPairs>
  <TitlesOfParts>
    <vt:vector size="36" baseType="lpstr">
      <vt:lpstr>Montserrat Light</vt:lpstr>
      <vt:lpstr>Archivo Black</vt:lpstr>
      <vt:lpstr>DM Sans</vt:lpstr>
      <vt:lpstr>Oswald Bold Italics</vt:lpstr>
      <vt:lpstr>Open Sauce</vt:lpstr>
      <vt:lpstr>Arial</vt:lpstr>
      <vt:lpstr>Montserrat Classic</vt:lpstr>
      <vt:lpstr>Arial Black</vt:lpstr>
      <vt:lpstr>Oswald Bold</vt:lpstr>
      <vt:lpstr>Montserrat Classic Bold</vt:lpstr>
      <vt:lpstr>Montserrat Light Bold</vt:lpstr>
      <vt:lpstr>DM Sans Bold</vt:lpstr>
      <vt:lpstr>Calibri</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dc:title>
  <dc:creator>ABIR ES SAIYDY</dc:creator>
  <cp:lastModifiedBy>abir saidi</cp:lastModifiedBy>
  <cp:revision>9</cp:revision>
  <dcterms:created xsi:type="dcterms:W3CDTF">2006-08-16T00:00:00Z</dcterms:created>
  <dcterms:modified xsi:type="dcterms:W3CDTF">2024-07-03T23:52:54Z</dcterms:modified>
  <dc:identifier>DAF-BbBV-_I</dc:identifier>
</cp:coreProperties>
</file>

<file path=docProps/thumbnail.jpeg>
</file>